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57" r:id="rId2"/>
    <p:sldId id="284" r:id="rId3"/>
    <p:sldId id="285" r:id="rId4"/>
    <p:sldId id="283" r:id="rId5"/>
    <p:sldId id="267" r:id="rId6"/>
    <p:sldId id="273" r:id="rId7"/>
    <p:sldId id="288" r:id="rId8"/>
    <p:sldId id="258" r:id="rId9"/>
    <p:sldId id="289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57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782" y="58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52-49DB-8A4D-E053A3651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rgbClr val="66718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67181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652-49DB-8A4D-E053A3651D9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0353F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52-49DB-8A4D-E053A3651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670004176"/>
        <c:axId val="-1669996560"/>
      </c:lineChart>
      <c:catAx>
        <c:axId val="-1670004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69996560"/>
        <c:crosses val="autoZero"/>
        <c:auto val="1"/>
        <c:lblAlgn val="ctr"/>
        <c:lblOffset val="100"/>
        <c:noMultiLvlLbl val="0"/>
      </c:catAx>
      <c:valAx>
        <c:axId val="-166999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000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11/07/2024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7/11/2024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82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59791" y="3444079"/>
            <a:ext cx="10472419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 err="1">
                <a:solidFill>
                  <a:schemeClr val="bg1"/>
                </a:solidFill>
                <a:latin typeface="+mj-lt"/>
              </a:rPr>
              <a:t>Madhav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 Store Online Sales Dashboard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436843" y="4150067"/>
            <a:ext cx="531831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Tracking and Analyzing Online Sales Across India-</a:t>
            </a:r>
          </a:p>
        </p:txBody>
      </p:sp>
      <p:sp>
        <p:nvSpPr>
          <p:cNvPr id="2" name="Oval 1"/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480754" y="5528309"/>
            <a:ext cx="3126433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Presented by: Harsh Bopaliya</a:t>
            </a:r>
          </a:p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Date: 7/11/2024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/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3879010" y="1229602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18903" y="374610"/>
            <a:ext cx="3677290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 smtClean="0">
                <a:solidFill>
                  <a:srgbClr val="FFFFFF"/>
                </a:solidFill>
                <a:latin typeface="+mj-lt"/>
              </a:rPr>
              <a:t>Conclusion  </a:t>
            </a:r>
            <a:endParaRPr lang="en-US" sz="4800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36871" y="1259801"/>
            <a:ext cx="11250033" cy="45200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69725" y="980691"/>
            <a:ext cx="11652549" cy="507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Summary of Insights: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Segoe UI 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Sales Performance: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 Maharashtra has the highest sales performance.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Seasonal Trends:</a:t>
            </a:r>
            <a:r>
              <a:rPr lang="en-US" altLang="en-US" dirty="0">
                <a:solidFill>
                  <a:schemeClr val="bg1"/>
                </a:solidFill>
                <a:latin typeface="Segoe UI "/>
              </a:rPr>
              <a:t> November recorded the highest profit of the year, and the first quarter achieved </a:t>
            </a:r>
            <a:r>
              <a:rPr lang="en-US" altLang="en-US" dirty="0" smtClean="0">
                <a:solidFill>
                  <a:schemeClr val="bg1"/>
                </a:solidFill>
                <a:latin typeface="Segoe UI "/>
              </a:rPr>
              <a:t>the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 smtClean="0">
                <a:solidFill>
                  <a:schemeClr val="bg1"/>
                </a:solidFill>
                <a:latin typeface="Segoe UI "/>
              </a:rPr>
              <a:t> </a:t>
            </a:r>
            <a:r>
              <a:rPr lang="en-US" altLang="en-US" dirty="0">
                <a:solidFill>
                  <a:schemeClr val="bg1"/>
                </a:solidFill>
                <a:latin typeface="Segoe UI "/>
              </a:rPr>
              <a:t>highest cumulative </a:t>
            </a:r>
            <a:r>
              <a:rPr lang="en-US" altLang="en-US" dirty="0" smtClean="0">
                <a:solidFill>
                  <a:schemeClr val="bg1"/>
                </a:solidFill>
                <a:latin typeface="Segoe UI "/>
              </a:rPr>
              <a:t>profit</a:t>
            </a:r>
            <a:r>
              <a:rPr lang="en-US" altLang="en-US" dirty="0">
                <a:solidFill>
                  <a:schemeClr val="bg1"/>
                </a:solidFill>
                <a:latin typeface="Segoe UI "/>
              </a:rPr>
              <a:t>.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Segoe UI 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Customer Insights: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 Most</a:t>
            </a:r>
            <a:r>
              <a:rPr kumimoji="0" lang="en-US" altLang="en-US" sz="18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 Buy prod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Segoe UI 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Segoe UI 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Recommendations: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Segoe UI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Marketing Strategies:</a:t>
            </a:r>
            <a:r>
              <a:rPr lang="en-US" altLang="en-US" dirty="0">
                <a:solidFill>
                  <a:schemeClr val="bg1"/>
                </a:solidFill>
                <a:latin typeface="Segoe UI "/>
              </a:rPr>
              <a:t> Implement targeted promotions, seasonal marketing campaigns, product bundling, </a:t>
            </a:r>
            <a:r>
              <a:rPr lang="en-US" altLang="en-US" dirty="0" smtClean="0">
                <a:solidFill>
                  <a:schemeClr val="bg1"/>
                </a:solidFill>
                <a:latin typeface="Segoe UI "/>
              </a:rPr>
              <a:t>and 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 smtClean="0">
                <a:solidFill>
                  <a:schemeClr val="bg1"/>
                </a:solidFill>
                <a:latin typeface="Segoe UI "/>
              </a:rPr>
              <a:t>enhanced </a:t>
            </a:r>
            <a:r>
              <a:rPr lang="en-US" altLang="en-US" dirty="0">
                <a:solidFill>
                  <a:schemeClr val="bg1"/>
                </a:solidFill>
                <a:latin typeface="Segoe UI "/>
              </a:rPr>
              <a:t>advertising to boost sales in May, July, September, and </a:t>
            </a:r>
            <a:r>
              <a:rPr lang="en-US" altLang="en-US" dirty="0" smtClean="0">
                <a:solidFill>
                  <a:schemeClr val="bg1"/>
                </a:solidFill>
                <a:latin typeface="Segoe UI "/>
              </a:rPr>
              <a:t>December.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chemeClr val="bg1"/>
                </a:solidFill>
                <a:latin typeface="Segoe UI "/>
              </a:rPr>
              <a:t>Inventory Management: Optimize stock levels based on the high sales performance of clothing and </a:t>
            </a:r>
            <a:endParaRPr lang="en-US" altLang="en-US" b="1" dirty="0" smtClean="0">
              <a:solidFill>
                <a:schemeClr val="bg1"/>
              </a:solidFill>
              <a:latin typeface="Segoe UI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 smtClean="0">
                <a:solidFill>
                  <a:schemeClr val="bg1"/>
                </a:solidFill>
                <a:latin typeface="Segoe UI "/>
              </a:rPr>
              <a:t>profit </a:t>
            </a:r>
            <a:r>
              <a:rPr lang="en-US" altLang="en-US" b="1" dirty="0">
                <a:solidFill>
                  <a:schemeClr val="bg1"/>
                </a:solidFill>
                <a:latin typeface="Segoe UI "/>
              </a:rPr>
              <a:t>trends of printers.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chemeClr val="bg1"/>
                </a:solidFill>
                <a:latin typeface="Segoe UI "/>
              </a:rPr>
              <a:t>Customer Engagement: Implement targeted campaigns to enhance customer retention during </a:t>
            </a:r>
            <a:endParaRPr lang="en-US" altLang="en-US" b="1" dirty="0" smtClean="0">
              <a:solidFill>
                <a:schemeClr val="bg1"/>
              </a:solidFill>
              <a:latin typeface="Segoe UI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 smtClean="0">
                <a:solidFill>
                  <a:schemeClr val="bg1"/>
                </a:solidFill>
                <a:latin typeface="Segoe UI "/>
              </a:rPr>
              <a:t>low-profit </a:t>
            </a:r>
            <a:r>
              <a:rPr lang="en-US" altLang="en-US" b="1" dirty="0">
                <a:solidFill>
                  <a:schemeClr val="bg1"/>
                </a:solidFill>
                <a:latin typeface="Segoe UI "/>
              </a:rPr>
              <a:t>months like May, July, September, and December.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Segoe UI 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Next Steps: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Segoe UI 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Continuous Monitoring: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 Regularly update and monitor dashboard insights.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Expansion: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 Include additional data sources for deeper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Training: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Segoe UI "/>
              </a:rPr>
              <a:t> Provide training for stakeholders to maximize dashboard utilization.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Segoe UI "/>
            </a:endParaRP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76" y="246184"/>
            <a:ext cx="9676912" cy="729029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Introduction</a:t>
            </a:r>
            <a:endParaRPr lang="en-US" sz="44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5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Title 1"/>
          <p:cNvSpPr txBox="1">
            <a:spLocks/>
          </p:cNvSpPr>
          <p:nvPr/>
        </p:nvSpPr>
        <p:spPr>
          <a:xfrm>
            <a:off x="556845" y="2747265"/>
            <a:ext cx="10758855" cy="22068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Project 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Overview:</a:t>
            </a:r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Purpose: To create a Power BI dashboard for </a:t>
            </a:r>
            <a:r>
              <a:rPr lang="en-US" sz="1800" dirty="0" err="1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Madhav</a:t>
            </a: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Store to track and analyze their online sales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Objectives: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Provide </a:t>
            </a: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insights into sales performance across regions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endParaRPr lang="en-US" sz="18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Identify trends and patterns in online sales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endParaRPr lang="en-US" sz="18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endParaRPr lang="en-US" sz="18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Find most Profit Month and Quarter</a:t>
            </a:r>
          </a:p>
          <a:p>
            <a:endParaRPr lang="en-US" sz="18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Assist </a:t>
            </a: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strategic decision-making for marketing and inventory management</a:t>
            </a:r>
            <a:r>
              <a:rPr lang="en-US" sz="24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8" name="Freeform 7"/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77609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76" y="246184"/>
            <a:ext cx="9676912" cy="729029"/>
          </a:xfrm>
        </p:spPr>
        <p:txBody>
          <a:bodyPr>
            <a:noAutofit/>
          </a:bodyPr>
          <a:lstStyle/>
          <a:p>
            <a:r>
              <a:rPr lang="en-US" sz="44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Source </a:t>
            </a:r>
            <a:endParaRPr lang="en-US" sz="44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5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Title 1"/>
          <p:cNvSpPr txBox="1">
            <a:spLocks/>
          </p:cNvSpPr>
          <p:nvPr/>
        </p:nvSpPr>
        <p:spPr>
          <a:xfrm>
            <a:off x="556844" y="1195752"/>
            <a:ext cx="10758855" cy="6586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Description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05006" y="1758462"/>
            <a:ext cx="10840913" cy="350316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Data collected from </a:t>
            </a:r>
            <a:r>
              <a:rPr lang="en-US" sz="1800" dirty="0" err="1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Madhav</a:t>
            </a: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Store's online sales records. Two Csv files 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Details.csv And Order.csv.</a:t>
            </a:r>
          </a:p>
          <a:p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Fields:</a:t>
            </a:r>
          </a:p>
          <a:p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Details.csv: </a:t>
            </a:r>
            <a:r>
              <a:rPr lang="en-US" sz="18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Amount,Category,Order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ID , Payment </a:t>
            </a:r>
            <a:r>
              <a:rPr lang="en-US" sz="18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Mode,Profit,Quantity,Sub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-Category.</a:t>
            </a:r>
          </a:p>
          <a:p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Order.csv : City ,</a:t>
            </a:r>
            <a:r>
              <a:rPr lang="en-US" sz="18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CustomerName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, Order date , Order ID, State </a:t>
            </a:r>
          </a:p>
          <a:p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Preparation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cleaning and transformation steps.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Handling missing values and duplicates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Correct Date </a:t>
            </a:r>
            <a:r>
              <a:rPr lang="en-US" sz="1800" dirty="0" err="1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Formate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of Order date.</a:t>
            </a:r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Add 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New Column AOV Using This Formula AOV= </a:t>
            </a: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[Amount]/[Quantity] </a:t>
            </a:r>
            <a:endParaRPr lang="en-US" sz="18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Freeform 8"/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3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078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01948" y="6749143"/>
            <a:ext cx="6588105" cy="1088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531927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/>
          <p:cNvGrpSpPr/>
          <p:nvPr/>
        </p:nvGrpSpPr>
        <p:grpSpPr>
          <a:xfrm>
            <a:off x="1028759" y="5127803"/>
            <a:ext cx="186577" cy="185547"/>
            <a:chOff x="5465763" y="3068638"/>
            <a:chExt cx="287337" cy="285750"/>
          </a:xfrm>
          <a:solidFill>
            <a:srgbClr val="F2F2F2"/>
          </a:solidFill>
        </p:grpSpPr>
        <p:sp>
          <p:nvSpPr>
            <p:cNvPr id="45" name="Freeform 617"/>
            <p:cNvSpPr>
              <a:spLocks/>
            </p:cNvSpPr>
            <p:nvPr/>
          </p:nvSpPr>
          <p:spPr bwMode="auto">
            <a:xfrm>
              <a:off x="5564188" y="3068638"/>
              <a:ext cx="119063" cy="38100"/>
            </a:xfrm>
            <a:custGeom>
              <a:avLst/>
              <a:gdLst>
                <a:gd name="T0" fmla="*/ 375 w 375"/>
                <a:gd name="T1" fmla="*/ 62 h 120"/>
                <a:gd name="T2" fmla="*/ 374 w 375"/>
                <a:gd name="T3" fmla="*/ 62 h 120"/>
                <a:gd name="T4" fmla="*/ 373 w 375"/>
                <a:gd name="T5" fmla="*/ 61 h 120"/>
                <a:gd name="T6" fmla="*/ 193 w 375"/>
                <a:gd name="T7" fmla="*/ 1 h 120"/>
                <a:gd name="T8" fmla="*/ 188 w 375"/>
                <a:gd name="T9" fmla="*/ 0 h 120"/>
                <a:gd name="T10" fmla="*/ 183 w 375"/>
                <a:gd name="T11" fmla="*/ 1 h 120"/>
                <a:gd name="T12" fmla="*/ 2 w 375"/>
                <a:gd name="T13" fmla="*/ 61 h 120"/>
                <a:gd name="T14" fmla="*/ 1 w 375"/>
                <a:gd name="T15" fmla="*/ 62 h 120"/>
                <a:gd name="T16" fmla="*/ 0 w 375"/>
                <a:gd name="T17" fmla="*/ 62 h 120"/>
                <a:gd name="T18" fmla="*/ 188 w 375"/>
                <a:gd name="T19" fmla="*/ 120 h 120"/>
                <a:gd name="T20" fmla="*/ 375 w 375"/>
                <a:gd name="T21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120">
                  <a:moveTo>
                    <a:pt x="375" y="62"/>
                  </a:moveTo>
                  <a:lnTo>
                    <a:pt x="374" y="62"/>
                  </a:lnTo>
                  <a:lnTo>
                    <a:pt x="373" y="61"/>
                  </a:lnTo>
                  <a:lnTo>
                    <a:pt x="193" y="1"/>
                  </a:lnTo>
                  <a:lnTo>
                    <a:pt x="188" y="0"/>
                  </a:lnTo>
                  <a:lnTo>
                    <a:pt x="183" y="1"/>
                  </a:lnTo>
                  <a:lnTo>
                    <a:pt x="2" y="61"/>
                  </a:lnTo>
                  <a:lnTo>
                    <a:pt x="1" y="62"/>
                  </a:lnTo>
                  <a:lnTo>
                    <a:pt x="0" y="62"/>
                  </a:lnTo>
                  <a:lnTo>
                    <a:pt x="188" y="120"/>
                  </a:lnTo>
                  <a:lnTo>
                    <a:pt x="375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18"/>
            <p:cNvSpPr>
              <a:spLocks/>
            </p:cNvSpPr>
            <p:nvPr/>
          </p:nvSpPr>
          <p:spPr bwMode="auto">
            <a:xfrm>
              <a:off x="5629275" y="3097213"/>
              <a:ext cx="57150" cy="93663"/>
            </a:xfrm>
            <a:custGeom>
              <a:avLst/>
              <a:gdLst>
                <a:gd name="T0" fmla="*/ 181 w 181"/>
                <a:gd name="T1" fmla="*/ 210 h 295"/>
                <a:gd name="T2" fmla="*/ 181 w 181"/>
                <a:gd name="T3" fmla="*/ 0 h 295"/>
                <a:gd name="T4" fmla="*/ 0 w 181"/>
                <a:gd name="T5" fmla="*/ 56 h 295"/>
                <a:gd name="T6" fmla="*/ 0 w 181"/>
                <a:gd name="T7" fmla="*/ 295 h 295"/>
                <a:gd name="T8" fmla="*/ 171 w 181"/>
                <a:gd name="T9" fmla="*/ 224 h 295"/>
                <a:gd name="T10" fmla="*/ 174 w 181"/>
                <a:gd name="T11" fmla="*/ 222 h 295"/>
                <a:gd name="T12" fmla="*/ 178 w 181"/>
                <a:gd name="T13" fmla="*/ 219 h 295"/>
                <a:gd name="T14" fmla="*/ 180 w 181"/>
                <a:gd name="T15" fmla="*/ 215 h 295"/>
                <a:gd name="T16" fmla="*/ 181 w 181"/>
                <a:gd name="T17" fmla="*/ 2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181" y="210"/>
                  </a:moveTo>
                  <a:lnTo>
                    <a:pt x="181" y="0"/>
                  </a:lnTo>
                  <a:lnTo>
                    <a:pt x="0" y="56"/>
                  </a:lnTo>
                  <a:lnTo>
                    <a:pt x="0" y="295"/>
                  </a:lnTo>
                  <a:lnTo>
                    <a:pt x="171" y="224"/>
                  </a:lnTo>
                  <a:lnTo>
                    <a:pt x="174" y="222"/>
                  </a:lnTo>
                  <a:lnTo>
                    <a:pt x="178" y="219"/>
                  </a:lnTo>
                  <a:lnTo>
                    <a:pt x="180" y="215"/>
                  </a:lnTo>
                  <a:lnTo>
                    <a:pt x="181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619"/>
            <p:cNvSpPr>
              <a:spLocks/>
            </p:cNvSpPr>
            <p:nvPr/>
          </p:nvSpPr>
          <p:spPr bwMode="auto">
            <a:xfrm>
              <a:off x="5562600" y="3097213"/>
              <a:ext cx="57150" cy="93663"/>
            </a:xfrm>
            <a:custGeom>
              <a:avLst/>
              <a:gdLst>
                <a:gd name="T0" fmla="*/ 9 w 181"/>
                <a:gd name="T1" fmla="*/ 224 h 295"/>
                <a:gd name="T2" fmla="*/ 181 w 181"/>
                <a:gd name="T3" fmla="*/ 295 h 295"/>
                <a:gd name="T4" fmla="*/ 181 w 181"/>
                <a:gd name="T5" fmla="*/ 56 h 295"/>
                <a:gd name="T6" fmla="*/ 0 w 181"/>
                <a:gd name="T7" fmla="*/ 0 h 295"/>
                <a:gd name="T8" fmla="*/ 0 w 181"/>
                <a:gd name="T9" fmla="*/ 210 h 295"/>
                <a:gd name="T10" fmla="*/ 0 w 181"/>
                <a:gd name="T11" fmla="*/ 215 h 295"/>
                <a:gd name="T12" fmla="*/ 2 w 181"/>
                <a:gd name="T13" fmla="*/ 219 h 295"/>
                <a:gd name="T14" fmla="*/ 6 w 181"/>
                <a:gd name="T15" fmla="*/ 222 h 295"/>
                <a:gd name="T16" fmla="*/ 9 w 181"/>
                <a:gd name="T17" fmla="*/ 2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9" y="224"/>
                  </a:moveTo>
                  <a:lnTo>
                    <a:pt x="181" y="295"/>
                  </a:lnTo>
                  <a:lnTo>
                    <a:pt x="181" y="56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5"/>
                  </a:lnTo>
                  <a:lnTo>
                    <a:pt x="2" y="219"/>
                  </a:lnTo>
                  <a:lnTo>
                    <a:pt x="6" y="222"/>
                  </a:lnTo>
                  <a:lnTo>
                    <a:pt x="9" y="2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620"/>
            <p:cNvSpPr>
              <a:spLocks/>
            </p:cNvSpPr>
            <p:nvPr/>
          </p:nvSpPr>
          <p:spPr bwMode="auto">
            <a:xfrm>
              <a:off x="5705475" y="3217863"/>
              <a:ext cx="47625" cy="77788"/>
            </a:xfrm>
            <a:custGeom>
              <a:avLst/>
              <a:gdLst>
                <a:gd name="T0" fmla="*/ 0 w 150"/>
                <a:gd name="T1" fmla="*/ 67 h 249"/>
                <a:gd name="T2" fmla="*/ 0 w 150"/>
                <a:gd name="T3" fmla="*/ 249 h 249"/>
                <a:gd name="T4" fmla="*/ 141 w 150"/>
                <a:gd name="T5" fmla="*/ 177 h 249"/>
                <a:gd name="T6" fmla="*/ 146 w 150"/>
                <a:gd name="T7" fmla="*/ 175 h 249"/>
                <a:gd name="T8" fmla="*/ 148 w 150"/>
                <a:gd name="T9" fmla="*/ 171 h 249"/>
                <a:gd name="T10" fmla="*/ 149 w 150"/>
                <a:gd name="T11" fmla="*/ 168 h 249"/>
                <a:gd name="T12" fmla="*/ 150 w 150"/>
                <a:gd name="T13" fmla="*/ 164 h 249"/>
                <a:gd name="T14" fmla="*/ 150 w 150"/>
                <a:gd name="T15" fmla="*/ 0 h 249"/>
                <a:gd name="T16" fmla="*/ 0 w 150"/>
                <a:gd name="T17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249">
                  <a:moveTo>
                    <a:pt x="0" y="67"/>
                  </a:moveTo>
                  <a:lnTo>
                    <a:pt x="0" y="249"/>
                  </a:lnTo>
                  <a:lnTo>
                    <a:pt x="141" y="177"/>
                  </a:lnTo>
                  <a:lnTo>
                    <a:pt x="146" y="175"/>
                  </a:lnTo>
                  <a:lnTo>
                    <a:pt x="148" y="171"/>
                  </a:lnTo>
                  <a:lnTo>
                    <a:pt x="149" y="168"/>
                  </a:lnTo>
                  <a:lnTo>
                    <a:pt x="150" y="164"/>
                  </a:lnTo>
                  <a:lnTo>
                    <a:pt x="150" y="0"/>
                  </a:lnTo>
                  <a:lnTo>
                    <a:pt x="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621"/>
            <p:cNvSpPr>
              <a:spLocks/>
            </p:cNvSpPr>
            <p:nvPr/>
          </p:nvSpPr>
          <p:spPr bwMode="auto">
            <a:xfrm>
              <a:off x="5656263" y="3192463"/>
              <a:ext cx="88900" cy="38100"/>
            </a:xfrm>
            <a:custGeom>
              <a:avLst/>
              <a:gdLst>
                <a:gd name="T0" fmla="*/ 146 w 281"/>
                <a:gd name="T1" fmla="*/ 2 h 120"/>
                <a:gd name="T2" fmla="*/ 143 w 281"/>
                <a:gd name="T3" fmla="*/ 0 h 120"/>
                <a:gd name="T4" fmla="*/ 141 w 281"/>
                <a:gd name="T5" fmla="*/ 0 h 120"/>
                <a:gd name="T6" fmla="*/ 138 w 281"/>
                <a:gd name="T7" fmla="*/ 0 h 120"/>
                <a:gd name="T8" fmla="*/ 134 w 281"/>
                <a:gd name="T9" fmla="*/ 2 h 120"/>
                <a:gd name="T10" fmla="*/ 0 w 281"/>
                <a:gd name="T11" fmla="*/ 55 h 120"/>
                <a:gd name="T12" fmla="*/ 141 w 281"/>
                <a:gd name="T13" fmla="*/ 120 h 120"/>
                <a:gd name="T14" fmla="*/ 281 w 281"/>
                <a:gd name="T15" fmla="*/ 55 h 120"/>
                <a:gd name="T16" fmla="*/ 146 w 281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120">
                  <a:moveTo>
                    <a:pt x="146" y="2"/>
                  </a:moveTo>
                  <a:lnTo>
                    <a:pt x="143" y="0"/>
                  </a:lnTo>
                  <a:lnTo>
                    <a:pt x="141" y="0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0" y="55"/>
                  </a:lnTo>
                  <a:lnTo>
                    <a:pt x="141" y="120"/>
                  </a:lnTo>
                  <a:lnTo>
                    <a:pt x="281" y="55"/>
                  </a:lnTo>
                  <a:lnTo>
                    <a:pt x="14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622"/>
            <p:cNvSpPr>
              <a:spLocks/>
            </p:cNvSpPr>
            <p:nvPr/>
          </p:nvSpPr>
          <p:spPr bwMode="auto">
            <a:xfrm>
              <a:off x="5648325" y="3217863"/>
              <a:ext cx="47625" cy="77788"/>
            </a:xfrm>
            <a:custGeom>
              <a:avLst/>
              <a:gdLst>
                <a:gd name="T0" fmla="*/ 0 w 151"/>
                <a:gd name="T1" fmla="*/ 164 h 249"/>
                <a:gd name="T2" fmla="*/ 1 w 151"/>
                <a:gd name="T3" fmla="*/ 167 h 249"/>
                <a:gd name="T4" fmla="*/ 2 w 151"/>
                <a:gd name="T5" fmla="*/ 171 h 249"/>
                <a:gd name="T6" fmla="*/ 5 w 151"/>
                <a:gd name="T7" fmla="*/ 175 h 249"/>
                <a:gd name="T8" fmla="*/ 8 w 151"/>
                <a:gd name="T9" fmla="*/ 177 h 249"/>
                <a:gd name="T10" fmla="*/ 151 w 151"/>
                <a:gd name="T11" fmla="*/ 249 h 249"/>
                <a:gd name="T12" fmla="*/ 151 w 151"/>
                <a:gd name="T13" fmla="*/ 67 h 249"/>
                <a:gd name="T14" fmla="*/ 0 w 151"/>
                <a:gd name="T15" fmla="*/ 0 h 249"/>
                <a:gd name="T16" fmla="*/ 0 w 151"/>
                <a:gd name="T17" fmla="*/ 16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49">
                  <a:moveTo>
                    <a:pt x="0" y="164"/>
                  </a:moveTo>
                  <a:lnTo>
                    <a:pt x="1" y="167"/>
                  </a:lnTo>
                  <a:lnTo>
                    <a:pt x="2" y="171"/>
                  </a:lnTo>
                  <a:lnTo>
                    <a:pt x="5" y="175"/>
                  </a:lnTo>
                  <a:lnTo>
                    <a:pt x="8" y="177"/>
                  </a:lnTo>
                  <a:lnTo>
                    <a:pt x="151" y="249"/>
                  </a:lnTo>
                  <a:lnTo>
                    <a:pt x="151" y="67"/>
                  </a:lnTo>
                  <a:lnTo>
                    <a:pt x="0" y="0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623"/>
            <p:cNvSpPr>
              <a:spLocks/>
            </p:cNvSpPr>
            <p:nvPr/>
          </p:nvSpPr>
          <p:spPr bwMode="auto">
            <a:xfrm>
              <a:off x="5475288" y="3201988"/>
              <a:ext cx="144463" cy="47625"/>
            </a:xfrm>
            <a:custGeom>
              <a:avLst/>
              <a:gdLst>
                <a:gd name="T0" fmla="*/ 231 w 452"/>
                <a:gd name="T1" fmla="*/ 2 h 151"/>
                <a:gd name="T2" fmla="*/ 225 w 452"/>
                <a:gd name="T3" fmla="*/ 0 h 151"/>
                <a:gd name="T4" fmla="*/ 221 w 452"/>
                <a:gd name="T5" fmla="*/ 2 h 151"/>
                <a:gd name="T6" fmla="*/ 0 w 452"/>
                <a:gd name="T7" fmla="*/ 70 h 151"/>
                <a:gd name="T8" fmla="*/ 225 w 452"/>
                <a:gd name="T9" fmla="*/ 151 h 151"/>
                <a:gd name="T10" fmla="*/ 452 w 452"/>
                <a:gd name="T11" fmla="*/ 70 h 151"/>
                <a:gd name="T12" fmla="*/ 231 w 452"/>
                <a:gd name="T13" fmla="*/ 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2" h="151">
                  <a:moveTo>
                    <a:pt x="231" y="2"/>
                  </a:moveTo>
                  <a:lnTo>
                    <a:pt x="225" y="0"/>
                  </a:lnTo>
                  <a:lnTo>
                    <a:pt x="221" y="2"/>
                  </a:lnTo>
                  <a:lnTo>
                    <a:pt x="0" y="70"/>
                  </a:lnTo>
                  <a:lnTo>
                    <a:pt x="225" y="151"/>
                  </a:lnTo>
                  <a:lnTo>
                    <a:pt x="452" y="70"/>
                  </a:lnTo>
                  <a:lnTo>
                    <a:pt x="2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624"/>
            <p:cNvSpPr>
              <a:spLocks/>
            </p:cNvSpPr>
            <p:nvPr/>
          </p:nvSpPr>
          <p:spPr bwMode="auto">
            <a:xfrm>
              <a:off x="5465763" y="3230563"/>
              <a:ext cx="76200" cy="123825"/>
            </a:xfrm>
            <a:custGeom>
              <a:avLst/>
              <a:gdLst>
                <a:gd name="T0" fmla="*/ 0 w 240"/>
                <a:gd name="T1" fmla="*/ 285 h 386"/>
                <a:gd name="T2" fmla="*/ 1 w 240"/>
                <a:gd name="T3" fmla="*/ 289 h 386"/>
                <a:gd name="T4" fmla="*/ 2 w 240"/>
                <a:gd name="T5" fmla="*/ 294 h 386"/>
                <a:gd name="T6" fmla="*/ 5 w 240"/>
                <a:gd name="T7" fmla="*/ 297 h 386"/>
                <a:gd name="T8" fmla="*/ 10 w 240"/>
                <a:gd name="T9" fmla="*/ 299 h 386"/>
                <a:gd name="T10" fmla="*/ 240 w 240"/>
                <a:gd name="T11" fmla="*/ 386 h 386"/>
                <a:gd name="T12" fmla="*/ 240 w 240"/>
                <a:gd name="T13" fmla="*/ 84 h 386"/>
                <a:gd name="T14" fmla="*/ 0 w 240"/>
                <a:gd name="T15" fmla="*/ 0 h 386"/>
                <a:gd name="T16" fmla="*/ 0 w 240"/>
                <a:gd name="T17" fmla="*/ 28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386">
                  <a:moveTo>
                    <a:pt x="0" y="285"/>
                  </a:moveTo>
                  <a:lnTo>
                    <a:pt x="1" y="289"/>
                  </a:lnTo>
                  <a:lnTo>
                    <a:pt x="2" y="294"/>
                  </a:lnTo>
                  <a:lnTo>
                    <a:pt x="5" y="297"/>
                  </a:lnTo>
                  <a:lnTo>
                    <a:pt x="10" y="299"/>
                  </a:lnTo>
                  <a:lnTo>
                    <a:pt x="240" y="386"/>
                  </a:lnTo>
                  <a:lnTo>
                    <a:pt x="240" y="84"/>
                  </a:lnTo>
                  <a:lnTo>
                    <a:pt x="0" y="0"/>
                  </a:lnTo>
                  <a:lnTo>
                    <a:pt x="0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625"/>
            <p:cNvSpPr>
              <a:spLocks/>
            </p:cNvSpPr>
            <p:nvPr/>
          </p:nvSpPr>
          <p:spPr bwMode="auto">
            <a:xfrm>
              <a:off x="5553075" y="3230563"/>
              <a:ext cx="76200" cy="123825"/>
            </a:xfrm>
            <a:custGeom>
              <a:avLst/>
              <a:gdLst>
                <a:gd name="T0" fmla="*/ 0 w 241"/>
                <a:gd name="T1" fmla="*/ 386 h 386"/>
                <a:gd name="T2" fmla="*/ 231 w 241"/>
                <a:gd name="T3" fmla="*/ 299 h 386"/>
                <a:gd name="T4" fmla="*/ 235 w 241"/>
                <a:gd name="T5" fmla="*/ 297 h 386"/>
                <a:gd name="T6" fmla="*/ 238 w 241"/>
                <a:gd name="T7" fmla="*/ 294 h 386"/>
                <a:gd name="T8" fmla="*/ 239 w 241"/>
                <a:gd name="T9" fmla="*/ 289 h 386"/>
                <a:gd name="T10" fmla="*/ 241 w 241"/>
                <a:gd name="T11" fmla="*/ 285 h 386"/>
                <a:gd name="T12" fmla="*/ 241 w 241"/>
                <a:gd name="T13" fmla="*/ 0 h 386"/>
                <a:gd name="T14" fmla="*/ 0 w 241"/>
                <a:gd name="T15" fmla="*/ 84 h 386"/>
                <a:gd name="T16" fmla="*/ 0 w 241"/>
                <a:gd name="T17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386">
                  <a:moveTo>
                    <a:pt x="0" y="386"/>
                  </a:moveTo>
                  <a:lnTo>
                    <a:pt x="231" y="299"/>
                  </a:lnTo>
                  <a:lnTo>
                    <a:pt x="235" y="297"/>
                  </a:lnTo>
                  <a:lnTo>
                    <a:pt x="238" y="294"/>
                  </a:lnTo>
                  <a:lnTo>
                    <a:pt x="239" y="289"/>
                  </a:lnTo>
                  <a:lnTo>
                    <a:pt x="241" y="285"/>
                  </a:lnTo>
                  <a:lnTo>
                    <a:pt x="241" y="0"/>
                  </a:lnTo>
                  <a:lnTo>
                    <a:pt x="0" y="84"/>
                  </a:lnTo>
                  <a:lnTo>
                    <a:pt x="0" y="3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37C36A-58DD-4B1F-AC7C-5895AE3F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D5B0C-85D7-4130-BEEA-1496E583E330}" type="datetime1">
              <a:rPr lang="en-US" smtClean="0"/>
              <a:t>7/11/2024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20A24D-4016-4C08-BD63-A3ECF7B9F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4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80512"/>
            <a:ext cx="12192000" cy="1909138"/>
            <a:chOff x="0" y="4948862"/>
            <a:chExt cx="12192000" cy="1909138"/>
          </a:xfrm>
        </p:grpSpPr>
        <p:sp>
          <p:nvSpPr>
            <p:cNvPr id="23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254976" y="246184"/>
            <a:ext cx="9676912" cy="729029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Power BI Dashboard Overview</a:t>
            </a:r>
            <a:endParaRPr lang="en-US" sz="4400" dirty="0"/>
          </a:p>
        </p:txBody>
      </p:sp>
      <p:sp>
        <p:nvSpPr>
          <p:cNvPr id="29" name="Freeform 28"/>
          <p:cNvSpPr/>
          <p:nvPr/>
        </p:nvSpPr>
        <p:spPr>
          <a:xfrm rot="2700000">
            <a:off x="11799978" y="6338044"/>
            <a:ext cx="514558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4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375364" y="1029435"/>
            <a:ext cx="11441272" cy="49405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Segoe UI "/>
              </a:rPr>
              <a:t>Dashboard </a:t>
            </a: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  <a:latin typeface="Segoe UI "/>
              </a:rPr>
              <a:t>Overview:</a:t>
            </a:r>
            <a:endParaRPr lang="en-US" sz="1600" dirty="0">
              <a:solidFill>
                <a:schemeClr val="bg2">
                  <a:lumMod val="25000"/>
                </a:schemeClr>
              </a:solidFill>
              <a:latin typeface="Segoe UI "/>
            </a:endParaRPr>
          </a:p>
          <a:p>
            <a:endParaRPr lang="en-US" sz="1600" dirty="0">
              <a:solidFill>
                <a:schemeClr val="bg2">
                  <a:lumMod val="25000"/>
                </a:schemeClr>
              </a:solidFill>
              <a:latin typeface="Segoe UI 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Segoe UI "/>
              </a:rPr>
              <a:t>The Power BI dashboard for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Segoe UI "/>
              </a:rPr>
              <a:t>Madhav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Segoe UI "/>
              </a:rPr>
              <a:t> Store's online sales provides a comprehensive view of their sales performance across India. It includes key sections such as Sales Overview, Regional Sales Performance, Product-wise Sales Analysis, Sales Trends Over Time, and Customer Insights.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  <a:latin typeface="Segoe UI "/>
              </a:rPr>
              <a:t>Regional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Segoe UI "/>
              </a:rPr>
              <a:t>Sales Performance uses interactive maps and charts to visualize sales distribution across different states, helping to identify top-performing regions and regional trends.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  <a:latin typeface="Segoe UI "/>
              </a:rPr>
              <a:t>Product-wise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Segoe UI "/>
              </a:rPr>
              <a:t>Sales Analysis details sales by product categories, pinpointing top-selling items and trends in consumer preferences.</a:t>
            </a:r>
          </a:p>
          <a:p>
            <a:endParaRPr lang="en-US" sz="1600" dirty="0">
              <a:solidFill>
                <a:schemeClr val="bg2">
                  <a:lumMod val="25000"/>
                </a:schemeClr>
              </a:solidFill>
              <a:latin typeface="Segoe UI "/>
            </a:endParaRPr>
          </a:p>
          <a:p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Segoe UI "/>
              </a:rPr>
              <a:t>Features and Benefits: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Segoe UI "/>
              </a:rPr>
              <a:t>The dashboard offers interactive filters for easy data exploration by region, product category, and time period. Users can drill down from high-level summaries to detailed insights with just a few clicks, facilitating deeper analysis and decision-making. </a:t>
            </a:r>
            <a:endParaRPr lang="en-US" sz="1600" dirty="0" smtClean="0">
              <a:solidFill>
                <a:schemeClr val="bg2">
                  <a:lumMod val="25000"/>
                </a:schemeClr>
              </a:solidFill>
              <a:latin typeface="Segoe UI 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solidFill>
                <a:schemeClr val="bg2">
                  <a:lumMod val="25000"/>
                </a:schemeClr>
              </a:solidFill>
              <a:latin typeface="Segoe UI 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  <a:latin typeface="Segoe UI "/>
              </a:rPr>
              <a:t>Its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Segoe UI "/>
              </a:rPr>
              <a:t>purpose is to empower strategic decisions in marketing, inventory management, and customer engagement by providing real-time updates and actionable insights. The user-friendly interface ensures a seamless experience, enabling stakeholders to navigate and interpret data effortlessly, thereby enhancing operational efficiency and performance monitoring for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Segoe UI "/>
              </a:rPr>
              <a:t>Madhav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Segoe UI "/>
              </a:rPr>
              <a:t> </a:t>
            </a:r>
            <a:r>
              <a:rPr lang="en-US" sz="1600" dirty="0" smtClean="0">
                <a:solidFill>
                  <a:schemeClr val="bg2">
                    <a:lumMod val="25000"/>
                  </a:schemeClr>
                </a:solidFill>
                <a:latin typeface="Segoe UI "/>
              </a:rPr>
              <a:t>Store.</a:t>
            </a:r>
            <a:endParaRPr lang="en-US" sz="1600" dirty="0">
              <a:solidFill>
                <a:schemeClr val="bg2">
                  <a:lumMod val="25000"/>
                </a:schemeClr>
              </a:solidFill>
              <a:latin typeface="Segoe UI 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178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/>
          <p:cNvSpPr/>
          <p:nvPr/>
        </p:nvSpPr>
        <p:spPr>
          <a:xfrm>
            <a:off x="0" y="0"/>
            <a:ext cx="609600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9912263" y="2010673"/>
            <a:ext cx="1281512" cy="487738"/>
            <a:chOff x="9912263" y="2010673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Freeform 54"/>
            <p:cNvSpPr/>
            <p:nvPr/>
          </p:nvSpPr>
          <p:spPr>
            <a:xfrm>
              <a:off x="9912263" y="2010673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3035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73" name="Group 72"/>
            <p:cNvGrpSpPr/>
            <p:nvPr/>
          </p:nvGrpSpPr>
          <p:grpSpPr>
            <a:xfrm flipH="1">
              <a:off x="10838597" y="2143232"/>
              <a:ext cx="222620" cy="222620"/>
              <a:chOff x="1389063" y="3748088"/>
              <a:chExt cx="336550" cy="336550"/>
            </a:xfrm>
            <a:solidFill>
              <a:schemeClr val="bg1"/>
            </a:solidFill>
          </p:grpSpPr>
          <p:sp>
            <p:nvSpPr>
              <p:cNvPr id="74" name="Freeform 5"/>
              <p:cNvSpPr>
                <a:spLocks/>
              </p:cNvSpPr>
              <p:nvPr/>
            </p:nvSpPr>
            <p:spPr bwMode="auto">
              <a:xfrm>
                <a:off x="1547813" y="3787776"/>
                <a:ext cx="58738" cy="60325"/>
              </a:xfrm>
              <a:custGeom>
                <a:avLst/>
                <a:gdLst>
                  <a:gd name="T0" fmla="*/ 300 w 360"/>
                  <a:gd name="T1" fmla="*/ 244 h 364"/>
                  <a:gd name="T2" fmla="*/ 120 w 360"/>
                  <a:gd name="T3" fmla="*/ 244 h 364"/>
                  <a:gd name="T4" fmla="*/ 120 w 360"/>
                  <a:gd name="T5" fmla="*/ 60 h 364"/>
                  <a:gd name="T6" fmla="*/ 60 w 360"/>
                  <a:gd name="T7" fmla="*/ 0 h 364"/>
                  <a:gd name="T8" fmla="*/ 0 w 360"/>
                  <a:gd name="T9" fmla="*/ 60 h 364"/>
                  <a:gd name="T10" fmla="*/ 0 w 360"/>
                  <a:gd name="T11" fmla="*/ 304 h 364"/>
                  <a:gd name="T12" fmla="*/ 60 w 360"/>
                  <a:gd name="T13" fmla="*/ 364 h 364"/>
                  <a:gd name="T14" fmla="*/ 300 w 360"/>
                  <a:gd name="T15" fmla="*/ 364 h 364"/>
                  <a:gd name="T16" fmla="*/ 360 w 360"/>
                  <a:gd name="T17" fmla="*/ 304 h 364"/>
                  <a:gd name="T18" fmla="*/ 300 w 360"/>
                  <a:gd name="T19" fmla="*/ 24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4">
                    <a:moveTo>
                      <a:pt x="300" y="244"/>
                    </a:moveTo>
                    <a:cubicBezTo>
                      <a:pt x="120" y="244"/>
                      <a:pt x="120" y="244"/>
                      <a:pt x="120" y="244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0" y="337"/>
                      <a:pt x="27" y="364"/>
                      <a:pt x="60" y="364"/>
                    </a:cubicBezTo>
                    <a:cubicBezTo>
                      <a:pt x="300" y="364"/>
                      <a:pt x="300" y="364"/>
                      <a:pt x="300" y="364"/>
                    </a:cubicBezTo>
                    <a:cubicBezTo>
                      <a:pt x="333" y="364"/>
                      <a:pt x="360" y="337"/>
                      <a:pt x="360" y="304"/>
                    </a:cubicBezTo>
                    <a:cubicBezTo>
                      <a:pt x="360" y="271"/>
                      <a:pt x="333" y="244"/>
                      <a:pt x="3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6"/>
              <p:cNvSpPr>
                <a:spLocks noEditPoints="1"/>
              </p:cNvSpPr>
              <p:nvPr/>
            </p:nvSpPr>
            <p:spPr bwMode="auto">
              <a:xfrm>
                <a:off x="1389063" y="3748088"/>
                <a:ext cx="336550" cy="336550"/>
              </a:xfrm>
              <a:custGeom>
                <a:avLst/>
                <a:gdLst>
                  <a:gd name="T0" fmla="*/ 1808 w 2048"/>
                  <a:gd name="T1" fmla="*/ 1454 h 2048"/>
                  <a:gd name="T2" fmla="*/ 1808 w 2048"/>
                  <a:gd name="T3" fmla="*/ 1388 h 2048"/>
                  <a:gd name="T4" fmla="*/ 1628 w 2048"/>
                  <a:gd name="T5" fmla="*/ 1208 h 2048"/>
                  <a:gd name="T6" fmla="*/ 1084 w 2048"/>
                  <a:gd name="T7" fmla="*/ 1208 h 2048"/>
                  <a:gd name="T8" fmla="*/ 1084 w 2048"/>
                  <a:gd name="T9" fmla="*/ 1085 h 2048"/>
                  <a:gd name="T10" fmla="*/ 1564 w 2048"/>
                  <a:gd name="T11" fmla="*/ 544 h 2048"/>
                  <a:gd name="T12" fmla="*/ 1024 w 2048"/>
                  <a:gd name="T13" fmla="*/ 0 h 2048"/>
                  <a:gd name="T14" fmla="*/ 484 w 2048"/>
                  <a:gd name="T15" fmla="*/ 544 h 2048"/>
                  <a:gd name="T16" fmla="*/ 964 w 2048"/>
                  <a:gd name="T17" fmla="*/ 1085 h 2048"/>
                  <a:gd name="T18" fmla="*/ 964 w 2048"/>
                  <a:gd name="T19" fmla="*/ 1208 h 2048"/>
                  <a:gd name="T20" fmla="*/ 420 w 2048"/>
                  <a:gd name="T21" fmla="*/ 1208 h 2048"/>
                  <a:gd name="T22" fmla="*/ 240 w 2048"/>
                  <a:gd name="T23" fmla="*/ 1388 h 2048"/>
                  <a:gd name="T24" fmla="*/ 240 w 2048"/>
                  <a:gd name="T25" fmla="*/ 1454 h 2048"/>
                  <a:gd name="T26" fmla="*/ 0 w 2048"/>
                  <a:gd name="T27" fmla="*/ 1748 h 2048"/>
                  <a:gd name="T28" fmla="*/ 300 w 2048"/>
                  <a:gd name="T29" fmla="*/ 2048 h 2048"/>
                  <a:gd name="T30" fmla="*/ 600 w 2048"/>
                  <a:gd name="T31" fmla="*/ 1748 h 2048"/>
                  <a:gd name="T32" fmla="*/ 360 w 2048"/>
                  <a:gd name="T33" fmla="*/ 1454 h 2048"/>
                  <a:gd name="T34" fmla="*/ 360 w 2048"/>
                  <a:gd name="T35" fmla="*/ 1388 h 2048"/>
                  <a:gd name="T36" fmla="*/ 420 w 2048"/>
                  <a:gd name="T37" fmla="*/ 1328 h 2048"/>
                  <a:gd name="T38" fmla="*/ 964 w 2048"/>
                  <a:gd name="T39" fmla="*/ 1328 h 2048"/>
                  <a:gd name="T40" fmla="*/ 964 w 2048"/>
                  <a:gd name="T41" fmla="*/ 1454 h 2048"/>
                  <a:gd name="T42" fmla="*/ 724 w 2048"/>
                  <a:gd name="T43" fmla="*/ 1748 h 2048"/>
                  <a:gd name="T44" fmla="*/ 1024 w 2048"/>
                  <a:gd name="T45" fmla="*/ 2048 h 2048"/>
                  <a:gd name="T46" fmla="*/ 1324 w 2048"/>
                  <a:gd name="T47" fmla="*/ 1748 h 2048"/>
                  <a:gd name="T48" fmla="*/ 1084 w 2048"/>
                  <a:gd name="T49" fmla="*/ 1454 h 2048"/>
                  <a:gd name="T50" fmla="*/ 1084 w 2048"/>
                  <a:gd name="T51" fmla="*/ 1328 h 2048"/>
                  <a:gd name="T52" fmla="*/ 1628 w 2048"/>
                  <a:gd name="T53" fmla="*/ 1328 h 2048"/>
                  <a:gd name="T54" fmla="*/ 1688 w 2048"/>
                  <a:gd name="T55" fmla="*/ 1388 h 2048"/>
                  <a:gd name="T56" fmla="*/ 1688 w 2048"/>
                  <a:gd name="T57" fmla="*/ 1454 h 2048"/>
                  <a:gd name="T58" fmla="*/ 1448 w 2048"/>
                  <a:gd name="T59" fmla="*/ 1748 h 2048"/>
                  <a:gd name="T60" fmla="*/ 1748 w 2048"/>
                  <a:gd name="T61" fmla="*/ 2048 h 2048"/>
                  <a:gd name="T62" fmla="*/ 2048 w 2048"/>
                  <a:gd name="T63" fmla="*/ 1748 h 2048"/>
                  <a:gd name="T64" fmla="*/ 1808 w 2048"/>
                  <a:gd name="T65" fmla="*/ 1454 h 2048"/>
                  <a:gd name="T66" fmla="*/ 480 w 2048"/>
                  <a:gd name="T67" fmla="*/ 1748 h 2048"/>
                  <a:gd name="T68" fmla="*/ 300 w 2048"/>
                  <a:gd name="T69" fmla="*/ 1928 h 2048"/>
                  <a:gd name="T70" fmla="*/ 120 w 2048"/>
                  <a:gd name="T71" fmla="*/ 1748 h 2048"/>
                  <a:gd name="T72" fmla="*/ 300 w 2048"/>
                  <a:gd name="T73" fmla="*/ 1568 h 2048"/>
                  <a:gd name="T74" fmla="*/ 480 w 2048"/>
                  <a:gd name="T75" fmla="*/ 1748 h 2048"/>
                  <a:gd name="T76" fmla="*/ 1204 w 2048"/>
                  <a:gd name="T77" fmla="*/ 1748 h 2048"/>
                  <a:gd name="T78" fmla="*/ 1024 w 2048"/>
                  <a:gd name="T79" fmla="*/ 1928 h 2048"/>
                  <a:gd name="T80" fmla="*/ 844 w 2048"/>
                  <a:gd name="T81" fmla="*/ 1748 h 2048"/>
                  <a:gd name="T82" fmla="*/ 1024 w 2048"/>
                  <a:gd name="T83" fmla="*/ 1568 h 2048"/>
                  <a:gd name="T84" fmla="*/ 1204 w 2048"/>
                  <a:gd name="T85" fmla="*/ 1748 h 2048"/>
                  <a:gd name="T86" fmla="*/ 1024 w 2048"/>
                  <a:gd name="T87" fmla="*/ 968 h 2048"/>
                  <a:gd name="T88" fmla="*/ 604 w 2048"/>
                  <a:gd name="T89" fmla="*/ 544 h 2048"/>
                  <a:gd name="T90" fmla="*/ 1024 w 2048"/>
                  <a:gd name="T91" fmla="*/ 120 h 2048"/>
                  <a:gd name="T92" fmla="*/ 1444 w 2048"/>
                  <a:gd name="T93" fmla="*/ 544 h 2048"/>
                  <a:gd name="T94" fmla="*/ 1024 w 2048"/>
                  <a:gd name="T95" fmla="*/ 968 h 2048"/>
                  <a:gd name="T96" fmla="*/ 1748 w 2048"/>
                  <a:gd name="T97" fmla="*/ 1928 h 2048"/>
                  <a:gd name="T98" fmla="*/ 1568 w 2048"/>
                  <a:gd name="T99" fmla="*/ 1748 h 2048"/>
                  <a:gd name="T100" fmla="*/ 1748 w 2048"/>
                  <a:gd name="T101" fmla="*/ 1568 h 2048"/>
                  <a:gd name="T102" fmla="*/ 1928 w 2048"/>
                  <a:gd name="T103" fmla="*/ 1748 h 2048"/>
                  <a:gd name="T104" fmla="*/ 1748 w 2048"/>
                  <a:gd name="T105" fmla="*/ 1928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48" h="2048">
                    <a:moveTo>
                      <a:pt x="1808" y="1454"/>
                    </a:moveTo>
                    <a:cubicBezTo>
                      <a:pt x="1808" y="1388"/>
                      <a:pt x="1808" y="1388"/>
                      <a:pt x="1808" y="1388"/>
                    </a:cubicBezTo>
                    <a:cubicBezTo>
                      <a:pt x="1808" y="1289"/>
                      <a:pt x="1727" y="1208"/>
                      <a:pt x="1628" y="1208"/>
                    </a:cubicBezTo>
                    <a:cubicBezTo>
                      <a:pt x="1084" y="1208"/>
                      <a:pt x="1084" y="1208"/>
                      <a:pt x="1084" y="1208"/>
                    </a:cubicBezTo>
                    <a:cubicBezTo>
                      <a:pt x="1084" y="1085"/>
                      <a:pt x="1084" y="1085"/>
                      <a:pt x="1084" y="1085"/>
                    </a:cubicBezTo>
                    <a:cubicBezTo>
                      <a:pt x="1354" y="1054"/>
                      <a:pt x="1564" y="824"/>
                      <a:pt x="1564" y="544"/>
                    </a:cubicBezTo>
                    <a:cubicBezTo>
                      <a:pt x="1564" y="244"/>
                      <a:pt x="1322" y="0"/>
                      <a:pt x="1024" y="0"/>
                    </a:cubicBezTo>
                    <a:cubicBezTo>
                      <a:pt x="726" y="0"/>
                      <a:pt x="484" y="244"/>
                      <a:pt x="484" y="544"/>
                    </a:cubicBezTo>
                    <a:cubicBezTo>
                      <a:pt x="484" y="824"/>
                      <a:pt x="694" y="1054"/>
                      <a:pt x="964" y="1085"/>
                    </a:cubicBezTo>
                    <a:cubicBezTo>
                      <a:pt x="964" y="1208"/>
                      <a:pt x="964" y="1208"/>
                      <a:pt x="964" y="1208"/>
                    </a:cubicBezTo>
                    <a:cubicBezTo>
                      <a:pt x="420" y="1208"/>
                      <a:pt x="420" y="1208"/>
                      <a:pt x="420" y="1208"/>
                    </a:cubicBezTo>
                    <a:cubicBezTo>
                      <a:pt x="321" y="1208"/>
                      <a:pt x="240" y="1289"/>
                      <a:pt x="240" y="1388"/>
                    </a:cubicBezTo>
                    <a:cubicBezTo>
                      <a:pt x="240" y="1454"/>
                      <a:pt x="240" y="1454"/>
                      <a:pt x="240" y="1454"/>
                    </a:cubicBezTo>
                    <a:cubicBezTo>
                      <a:pt x="103" y="1482"/>
                      <a:pt x="0" y="1603"/>
                      <a:pt x="0" y="1748"/>
                    </a:cubicBezTo>
                    <a:cubicBezTo>
                      <a:pt x="0" y="1913"/>
                      <a:pt x="135" y="2048"/>
                      <a:pt x="300" y="2048"/>
                    </a:cubicBezTo>
                    <a:cubicBezTo>
                      <a:pt x="465" y="2048"/>
                      <a:pt x="600" y="1913"/>
                      <a:pt x="600" y="1748"/>
                    </a:cubicBezTo>
                    <a:cubicBezTo>
                      <a:pt x="600" y="1603"/>
                      <a:pt x="497" y="1482"/>
                      <a:pt x="360" y="1454"/>
                    </a:cubicBezTo>
                    <a:cubicBezTo>
                      <a:pt x="360" y="1388"/>
                      <a:pt x="360" y="1388"/>
                      <a:pt x="360" y="1388"/>
                    </a:cubicBezTo>
                    <a:cubicBezTo>
                      <a:pt x="360" y="1355"/>
                      <a:pt x="387" y="1328"/>
                      <a:pt x="420" y="1328"/>
                    </a:cubicBezTo>
                    <a:cubicBezTo>
                      <a:pt x="964" y="1328"/>
                      <a:pt x="964" y="1328"/>
                      <a:pt x="964" y="1328"/>
                    </a:cubicBezTo>
                    <a:cubicBezTo>
                      <a:pt x="964" y="1454"/>
                      <a:pt x="964" y="1454"/>
                      <a:pt x="964" y="1454"/>
                    </a:cubicBezTo>
                    <a:cubicBezTo>
                      <a:pt x="827" y="1482"/>
                      <a:pt x="724" y="1603"/>
                      <a:pt x="724" y="1748"/>
                    </a:cubicBezTo>
                    <a:cubicBezTo>
                      <a:pt x="724" y="1913"/>
                      <a:pt x="859" y="2048"/>
                      <a:pt x="1024" y="2048"/>
                    </a:cubicBezTo>
                    <a:cubicBezTo>
                      <a:pt x="1189" y="2048"/>
                      <a:pt x="1324" y="1913"/>
                      <a:pt x="1324" y="1748"/>
                    </a:cubicBezTo>
                    <a:cubicBezTo>
                      <a:pt x="1324" y="1603"/>
                      <a:pt x="1221" y="1482"/>
                      <a:pt x="1084" y="1454"/>
                    </a:cubicBezTo>
                    <a:cubicBezTo>
                      <a:pt x="1084" y="1328"/>
                      <a:pt x="1084" y="1328"/>
                      <a:pt x="1084" y="1328"/>
                    </a:cubicBezTo>
                    <a:cubicBezTo>
                      <a:pt x="1628" y="1328"/>
                      <a:pt x="1628" y="1328"/>
                      <a:pt x="1628" y="1328"/>
                    </a:cubicBezTo>
                    <a:cubicBezTo>
                      <a:pt x="1661" y="1328"/>
                      <a:pt x="1688" y="1355"/>
                      <a:pt x="1688" y="1388"/>
                    </a:cubicBezTo>
                    <a:cubicBezTo>
                      <a:pt x="1688" y="1454"/>
                      <a:pt x="1688" y="1454"/>
                      <a:pt x="1688" y="1454"/>
                    </a:cubicBezTo>
                    <a:cubicBezTo>
                      <a:pt x="1551" y="1482"/>
                      <a:pt x="1448" y="1603"/>
                      <a:pt x="1448" y="1748"/>
                    </a:cubicBezTo>
                    <a:cubicBezTo>
                      <a:pt x="1448" y="1913"/>
                      <a:pt x="1583" y="2048"/>
                      <a:pt x="1748" y="2048"/>
                    </a:cubicBezTo>
                    <a:cubicBezTo>
                      <a:pt x="1913" y="2048"/>
                      <a:pt x="2048" y="1913"/>
                      <a:pt x="2048" y="1748"/>
                    </a:cubicBezTo>
                    <a:cubicBezTo>
                      <a:pt x="2048" y="1603"/>
                      <a:pt x="1945" y="1482"/>
                      <a:pt x="1808" y="1454"/>
                    </a:cubicBezTo>
                    <a:close/>
                    <a:moveTo>
                      <a:pt x="480" y="1748"/>
                    </a:moveTo>
                    <a:cubicBezTo>
                      <a:pt x="480" y="1847"/>
                      <a:pt x="399" y="1928"/>
                      <a:pt x="300" y="1928"/>
                    </a:cubicBezTo>
                    <a:cubicBezTo>
                      <a:pt x="201" y="1928"/>
                      <a:pt x="120" y="1847"/>
                      <a:pt x="120" y="1748"/>
                    </a:cubicBezTo>
                    <a:cubicBezTo>
                      <a:pt x="120" y="1649"/>
                      <a:pt x="201" y="1568"/>
                      <a:pt x="300" y="1568"/>
                    </a:cubicBezTo>
                    <a:cubicBezTo>
                      <a:pt x="399" y="1568"/>
                      <a:pt x="480" y="1649"/>
                      <a:pt x="480" y="1748"/>
                    </a:cubicBezTo>
                    <a:close/>
                    <a:moveTo>
                      <a:pt x="1204" y="1748"/>
                    </a:moveTo>
                    <a:cubicBezTo>
                      <a:pt x="1204" y="1847"/>
                      <a:pt x="1123" y="1928"/>
                      <a:pt x="1024" y="1928"/>
                    </a:cubicBezTo>
                    <a:cubicBezTo>
                      <a:pt x="925" y="1928"/>
                      <a:pt x="844" y="1847"/>
                      <a:pt x="844" y="1748"/>
                    </a:cubicBezTo>
                    <a:cubicBezTo>
                      <a:pt x="844" y="1649"/>
                      <a:pt x="925" y="1568"/>
                      <a:pt x="1024" y="1568"/>
                    </a:cubicBezTo>
                    <a:cubicBezTo>
                      <a:pt x="1123" y="1568"/>
                      <a:pt x="1204" y="1649"/>
                      <a:pt x="1204" y="1748"/>
                    </a:cubicBezTo>
                    <a:close/>
                    <a:moveTo>
                      <a:pt x="1024" y="968"/>
                    </a:moveTo>
                    <a:cubicBezTo>
                      <a:pt x="792" y="968"/>
                      <a:pt x="604" y="778"/>
                      <a:pt x="604" y="544"/>
                    </a:cubicBezTo>
                    <a:cubicBezTo>
                      <a:pt x="604" y="310"/>
                      <a:pt x="792" y="120"/>
                      <a:pt x="1024" y="120"/>
                    </a:cubicBezTo>
                    <a:cubicBezTo>
                      <a:pt x="1256" y="120"/>
                      <a:pt x="1444" y="310"/>
                      <a:pt x="1444" y="544"/>
                    </a:cubicBezTo>
                    <a:cubicBezTo>
                      <a:pt x="1444" y="778"/>
                      <a:pt x="1256" y="968"/>
                      <a:pt x="1024" y="968"/>
                    </a:cubicBezTo>
                    <a:close/>
                    <a:moveTo>
                      <a:pt x="1748" y="1928"/>
                    </a:moveTo>
                    <a:cubicBezTo>
                      <a:pt x="1649" y="1928"/>
                      <a:pt x="1568" y="1847"/>
                      <a:pt x="1568" y="1748"/>
                    </a:cubicBezTo>
                    <a:cubicBezTo>
                      <a:pt x="1568" y="1649"/>
                      <a:pt x="1649" y="1568"/>
                      <a:pt x="1748" y="1568"/>
                    </a:cubicBezTo>
                    <a:cubicBezTo>
                      <a:pt x="1847" y="1568"/>
                      <a:pt x="1928" y="1649"/>
                      <a:pt x="1928" y="1748"/>
                    </a:cubicBezTo>
                    <a:cubicBezTo>
                      <a:pt x="1928" y="1847"/>
                      <a:pt x="1847" y="1928"/>
                      <a:pt x="1748" y="19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9912263" y="2954121"/>
            <a:ext cx="1281512" cy="487738"/>
            <a:chOff x="9912263" y="3185130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4" name="Freeform 53"/>
            <p:cNvSpPr/>
            <p:nvPr/>
          </p:nvSpPr>
          <p:spPr>
            <a:xfrm>
              <a:off x="9912263" y="3185130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9BA2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80" name="Group 79"/>
            <p:cNvGrpSpPr/>
            <p:nvPr/>
          </p:nvGrpSpPr>
          <p:grpSpPr>
            <a:xfrm flipH="1">
              <a:off x="10822976" y="3302068"/>
              <a:ext cx="253863" cy="253863"/>
              <a:chOff x="3613150" y="3706813"/>
              <a:chExt cx="420688" cy="420687"/>
            </a:xfrm>
          </p:grpSpPr>
          <p:sp>
            <p:nvSpPr>
              <p:cNvPr id="81" name="Freeform 10"/>
              <p:cNvSpPr>
                <a:spLocks noEditPoints="1"/>
              </p:cNvSpPr>
              <p:nvPr/>
            </p:nvSpPr>
            <p:spPr bwMode="auto">
              <a:xfrm>
                <a:off x="3613150" y="3930650"/>
                <a:ext cx="420688" cy="196850"/>
              </a:xfrm>
              <a:custGeom>
                <a:avLst/>
                <a:gdLst>
                  <a:gd name="T0" fmla="*/ 1823 w 2048"/>
                  <a:gd name="T1" fmla="*/ 528 h 960"/>
                  <a:gd name="T2" fmla="*/ 1928 w 2048"/>
                  <a:gd name="T3" fmla="*/ 300 h 960"/>
                  <a:gd name="T4" fmla="*/ 1628 w 2048"/>
                  <a:gd name="T5" fmla="*/ 0 h 960"/>
                  <a:gd name="T6" fmla="*/ 1324 w 2048"/>
                  <a:gd name="T7" fmla="*/ 300 h 960"/>
                  <a:gd name="T8" fmla="*/ 1432 w 2048"/>
                  <a:gd name="T9" fmla="*/ 528 h 960"/>
                  <a:gd name="T10" fmla="*/ 1324 w 2048"/>
                  <a:gd name="T11" fmla="*/ 606 h 960"/>
                  <a:gd name="T12" fmla="*/ 1219 w 2048"/>
                  <a:gd name="T13" fmla="*/ 528 h 960"/>
                  <a:gd name="T14" fmla="*/ 1324 w 2048"/>
                  <a:gd name="T15" fmla="*/ 300 h 960"/>
                  <a:gd name="T16" fmla="*/ 1024 w 2048"/>
                  <a:gd name="T17" fmla="*/ 0 h 960"/>
                  <a:gd name="T18" fmla="*/ 724 w 2048"/>
                  <a:gd name="T19" fmla="*/ 300 h 960"/>
                  <a:gd name="T20" fmla="*/ 829 w 2048"/>
                  <a:gd name="T21" fmla="*/ 528 h 960"/>
                  <a:gd name="T22" fmla="*/ 724 w 2048"/>
                  <a:gd name="T23" fmla="*/ 606 h 960"/>
                  <a:gd name="T24" fmla="*/ 619 w 2048"/>
                  <a:gd name="T25" fmla="*/ 528 h 960"/>
                  <a:gd name="T26" fmla="*/ 724 w 2048"/>
                  <a:gd name="T27" fmla="*/ 300 h 960"/>
                  <a:gd name="T28" fmla="*/ 424 w 2048"/>
                  <a:gd name="T29" fmla="*/ 0 h 960"/>
                  <a:gd name="T30" fmla="*/ 124 w 2048"/>
                  <a:gd name="T31" fmla="*/ 300 h 960"/>
                  <a:gd name="T32" fmla="*/ 229 w 2048"/>
                  <a:gd name="T33" fmla="*/ 527 h 960"/>
                  <a:gd name="T34" fmla="*/ 0 w 2048"/>
                  <a:gd name="T35" fmla="*/ 900 h 960"/>
                  <a:gd name="T36" fmla="*/ 60 w 2048"/>
                  <a:gd name="T37" fmla="*/ 960 h 960"/>
                  <a:gd name="T38" fmla="*/ 1988 w 2048"/>
                  <a:gd name="T39" fmla="*/ 960 h 960"/>
                  <a:gd name="T40" fmla="*/ 2048 w 2048"/>
                  <a:gd name="T41" fmla="*/ 900 h 960"/>
                  <a:gd name="T42" fmla="*/ 1823 w 2048"/>
                  <a:gd name="T43" fmla="*/ 528 h 960"/>
                  <a:gd name="T44" fmla="*/ 424 w 2048"/>
                  <a:gd name="T45" fmla="*/ 120 h 960"/>
                  <a:gd name="T46" fmla="*/ 604 w 2048"/>
                  <a:gd name="T47" fmla="*/ 300 h 960"/>
                  <a:gd name="T48" fmla="*/ 424 w 2048"/>
                  <a:gd name="T49" fmla="*/ 480 h 960"/>
                  <a:gd name="T50" fmla="*/ 244 w 2048"/>
                  <a:gd name="T51" fmla="*/ 300 h 960"/>
                  <a:gd name="T52" fmla="*/ 424 w 2048"/>
                  <a:gd name="T53" fmla="*/ 120 h 960"/>
                  <a:gd name="T54" fmla="*/ 608 w 2048"/>
                  <a:gd name="T55" fmla="*/ 840 h 960"/>
                  <a:gd name="T56" fmla="*/ 126 w 2048"/>
                  <a:gd name="T57" fmla="*/ 840 h 960"/>
                  <a:gd name="T58" fmla="*/ 424 w 2048"/>
                  <a:gd name="T59" fmla="*/ 600 h 960"/>
                  <a:gd name="T60" fmla="*/ 652 w 2048"/>
                  <a:gd name="T61" fmla="*/ 705 h 960"/>
                  <a:gd name="T62" fmla="*/ 608 w 2048"/>
                  <a:gd name="T63" fmla="*/ 840 h 960"/>
                  <a:gd name="T64" fmla="*/ 1024 w 2048"/>
                  <a:gd name="T65" fmla="*/ 120 h 960"/>
                  <a:gd name="T66" fmla="*/ 1204 w 2048"/>
                  <a:gd name="T67" fmla="*/ 300 h 960"/>
                  <a:gd name="T68" fmla="*/ 1024 w 2048"/>
                  <a:gd name="T69" fmla="*/ 480 h 960"/>
                  <a:gd name="T70" fmla="*/ 844 w 2048"/>
                  <a:gd name="T71" fmla="*/ 300 h 960"/>
                  <a:gd name="T72" fmla="*/ 1024 w 2048"/>
                  <a:gd name="T73" fmla="*/ 120 h 960"/>
                  <a:gd name="T74" fmla="*/ 730 w 2048"/>
                  <a:gd name="T75" fmla="*/ 840 h 960"/>
                  <a:gd name="T76" fmla="*/ 1024 w 2048"/>
                  <a:gd name="T77" fmla="*/ 600 h 960"/>
                  <a:gd name="T78" fmla="*/ 1318 w 2048"/>
                  <a:gd name="T79" fmla="*/ 840 h 960"/>
                  <a:gd name="T80" fmla="*/ 730 w 2048"/>
                  <a:gd name="T81" fmla="*/ 840 h 960"/>
                  <a:gd name="T82" fmla="*/ 1628 w 2048"/>
                  <a:gd name="T83" fmla="*/ 120 h 960"/>
                  <a:gd name="T84" fmla="*/ 1808 w 2048"/>
                  <a:gd name="T85" fmla="*/ 300 h 960"/>
                  <a:gd name="T86" fmla="*/ 1628 w 2048"/>
                  <a:gd name="T87" fmla="*/ 480 h 960"/>
                  <a:gd name="T88" fmla="*/ 1444 w 2048"/>
                  <a:gd name="T89" fmla="*/ 300 h 960"/>
                  <a:gd name="T90" fmla="*/ 1628 w 2048"/>
                  <a:gd name="T91" fmla="*/ 120 h 960"/>
                  <a:gd name="T92" fmla="*/ 1440 w 2048"/>
                  <a:gd name="T93" fmla="*/ 840 h 960"/>
                  <a:gd name="T94" fmla="*/ 1396 w 2048"/>
                  <a:gd name="T95" fmla="*/ 705 h 960"/>
                  <a:gd name="T96" fmla="*/ 1628 w 2048"/>
                  <a:gd name="T97" fmla="*/ 600 h 960"/>
                  <a:gd name="T98" fmla="*/ 1922 w 2048"/>
                  <a:gd name="T99" fmla="*/ 840 h 960"/>
                  <a:gd name="T100" fmla="*/ 1440 w 2048"/>
                  <a:gd name="T101" fmla="*/ 84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48" h="960">
                    <a:moveTo>
                      <a:pt x="1823" y="528"/>
                    </a:moveTo>
                    <a:cubicBezTo>
                      <a:pt x="1887" y="473"/>
                      <a:pt x="1928" y="391"/>
                      <a:pt x="1928" y="300"/>
                    </a:cubicBezTo>
                    <a:cubicBezTo>
                      <a:pt x="1928" y="135"/>
                      <a:pt x="1793" y="0"/>
                      <a:pt x="1628" y="0"/>
                    </a:cubicBezTo>
                    <a:cubicBezTo>
                      <a:pt x="1462" y="0"/>
                      <a:pt x="1324" y="134"/>
                      <a:pt x="1324" y="300"/>
                    </a:cubicBezTo>
                    <a:cubicBezTo>
                      <a:pt x="1324" y="387"/>
                      <a:pt x="1362" y="469"/>
                      <a:pt x="1432" y="528"/>
                    </a:cubicBezTo>
                    <a:cubicBezTo>
                      <a:pt x="1392" y="548"/>
                      <a:pt x="1355" y="575"/>
                      <a:pt x="1324" y="606"/>
                    </a:cubicBezTo>
                    <a:cubicBezTo>
                      <a:pt x="1293" y="575"/>
                      <a:pt x="1258" y="549"/>
                      <a:pt x="1219" y="528"/>
                    </a:cubicBezTo>
                    <a:cubicBezTo>
                      <a:pt x="1283" y="473"/>
                      <a:pt x="1324" y="391"/>
                      <a:pt x="1324" y="300"/>
                    </a:cubicBezTo>
                    <a:cubicBezTo>
                      <a:pt x="1324" y="135"/>
                      <a:pt x="1189" y="0"/>
                      <a:pt x="1024" y="0"/>
                    </a:cubicBezTo>
                    <a:cubicBezTo>
                      <a:pt x="859" y="0"/>
                      <a:pt x="724" y="135"/>
                      <a:pt x="724" y="300"/>
                    </a:cubicBezTo>
                    <a:cubicBezTo>
                      <a:pt x="724" y="391"/>
                      <a:pt x="765" y="473"/>
                      <a:pt x="829" y="528"/>
                    </a:cubicBezTo>
                    <a:cubicBezTo>
                      <a:pt x="790" y="548"/>
                      <a:pt x="755" y="575"/>
                      <a:pt x="724" y="606"/>
                    </a:cubicBezTo>
                    <a:cubicBezTo>
                      <a:pt x="693" y="574"/>
                      <a:pt x="658" y="548"/>
                      <a:pt x="619" y="528"/>
                    </a:cubicBezTo>
                    <a:cubicBezTo>
                      <a:pt x="683" y="473"/>
                      <a:pt x="724" y="391"/>
                      <a:pt x="724" y="300"/>
                    </a:cubicBezTo>
                    <a:cubicBezTo>
                      <a:pt x="724" y="135"/>
                      <a:pt x="589" y="0"/>
                      <a:pt x="424" y="0"/>
                    </a:cubicBezTo>
                    <a:cubicBezTo>
                      <a:pt x="259" y="0"/>
                      <a:pt x="124" y="135"/>
                      <a:pt x="124" y="300"/>
                    </a:cubicBezTo>
                    <a:cubicBezTo>
                      <a:pt x="124" y="391"/>
                      <a:pt x="165" y="472"/>
                      <a:pt x="229" y="527"/>
                    </a:cubicBezTo>
                    <a:cubicBezTo>
                      <a:pt x="93" y="597"/>
                      <a:pt x="0" y="738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70" y="960"/>
                      <a:pt x="194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9"/>
                      <a:pt x="1957" y="598"/>
                      <a:pt x="1823" y="528"/>
                    </a:cubicBezTo>
                    <a:close/>
                    <a:moveTo>
                      <a:pt x="424" y="120"/>
                    </a:moveTo>
                    <a:cubicBezTo>
                      <a:pt x="523" y="120"/>
                      <a:pt x="604" y="201"/>
                      <a:pt x="604" y="300"/>
                    </a:cubicBezTo>
                    <a:cubicBezTo>
                      <a:pt x="604" y="399"/>
                      <a:pt x="523" y="480"/>
                      <a:pt x="424" y="480"/>
                    </a:cubicBezTo>
                    <a:cubicBezTo>
                      <a:pt x="325" y="480"/>
                      <a:pt x="244" y="399"/>
                      <a:pt x="244" y="300"/>
                    </a:cubicBezTo>
                    <a:cubicBezTo>
                      <a:pt x="244" y="201"/>
                      <a:pt x="325" y="120"/>
                      <a:pt x="424" y="120"/>
                    </a:cubicBezTo>
                    <a:close/>
                    <a:moveTo>
                      <a:pt x="608" y="840"/>
                    </a:moveTo>
                    <a:cubicBezTo>
                      <a:pt x="126" y="840"/>
                      <a:pt x="126" y="840"/>
                      <a:pt x="126" y="840"/>
                    </a:cubicBezTo>
                    <a:cubicBezTo>
                      <a:pt x="154" y="703"/>
                      <a:pt x="277" y="600"/>
                      <a:pt x="424" y="600"/>
                    </a:cubicBezTo>
                    <a:cubicBezTo>
                      <a:pt x="512" y="600"/>
                      <a:pt x="595" y="639"/>
                      <a:pt x="652" y="705"/>
                    </a:cubicBezTo>
                    <a:cubicBezTo>
                      <a:pt x="630" y="746"/>
                      <a:pt x="615" y="792"/>
                      <a:pt x="608" y="840"/>
                    </a:cubicBezTo>
                    <a:close/>
                    <a:moveTo>
                      <a:pt x="1024" y="120"/>
                    </a:moveTo>
                    <a:cubicBezTo>
                      <a:pt x="1123" y="120"/>
                      <a:pt x="1204" y="201"/>
                      <a:pt x="1204" y="300"/>
                    </a:cubicBezTo>
                    <a:cubicBezTo>
                      <a:pt x="1204" y="399"/>
                      <a:pt x="1123" y="480"/>
                      <a:pt x="1024" y="480"/>
                    </a:cubicBezTo>
                    <a:cubicBezTo>
                      <a:pt x="925" y="480"/>
                      <a:pt x="844" y="399"/>
                      <a:pt x="844" y="300"/>
                    </a:cubicBezTo>
                    <a:cubicBezTo>
                      <a:pt x="844" y="201"/>
                      <a:pt x="925" y="120"/>
                      <a:pt x="1024" y="120"/>
                    </a:cubicBezTo>
                    <a:close/>
                    <a:moveTo>
                      <a:pt x="730" y="840"/>
                    </a:moveTo>
                    <a:cubicBezTo>
                      <a:pt x="758" y="703"/>
                      <a:pt x="879" y="600"/>
                      <a:pt x="1024" y="600"/>
                    </a:cubicBezTo>
                    <a:cubicBezTo>
                      <a:pt x="1169" y="600"/>
                      <a:pt x="1290" y="703"/>
                      <a:pt x="1318" y="840"/>
                    </a:cubicBezTo>
                    <a:cubicBezTo>
                      <a:pt x="1298" y="840"/>
                      <a:pt x="755" y="840"/>
                      <a:pt x="730" y="840"/>
                    </a:cubicBezTo>
                    <a:close/>
                    <a:moveTo>
                      <a:pt x="1628" y="120"/>
                    </a:moveTo>
                    <a:cubicBezTo>
                      <a:pt x="1727" y="120"/>
                      <a:pt x="1808" y="201"/>
                      <a:pt x="1808" y="300"/>
                    </a:cubicBezTo>
                    <a:cubicBezTo>
                      <a:pt x="1808" y="399"/>
                      <a:pt x="1727" y="480"/>
                      <a:pt x="1628" y="480"/>
                    </a:cubicBezTo>
                    <a:cubicBezTo>
                      <a:pt x="1528" y="480"/>
                      <a:pt x="1444" y="398"/>
                      <a:pt x="1444" y="300"/>
                    </a:cubicBezTo>
                    <a:cubicBezTo>
                      <a:pt x="1444" y="202"/>
                      <a:pt x="1528" y="120"/>
                      <a:pt x="1628" y="120"/>
                    </a:cubicBezTo>
                    <a:close/>
                    <a:moveTo>
                      <a:pt x="1440" y="840"/>
                    </a:moveTo>
                    <a:cubicBezTo>
                      <a:pt x="1433" y="792"/>
                      <a:pt x="1418" y="747"/>
                      <a:pt x="1396" y="705"/>
                    </a:cubicBezTo>
                    <a:cubicBezTo>
                      <a:pt x="1453" y="640"/>
                      <a:pt x="1539" y="600"/>
                      <a:pt x="1628" y="600"/>
                    </a:cubicBezTo>
                    <a:cubicBezTo>
                      <a:pt x="1773" y="600"/>
                      <a:pt x="1894" y="703"/>
                      <a:pt x="1922" y="840"/>
                    </a:cubicBezTo>
                    <a:lnTo>
                      <a:pt x="144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11"/>
              <p:cNvSpPr>
                <a:spLocks/>
              </p:cNvSpPr>
              <p:nvPr/>
            </p:nvSpPr>
            <p:spPr bwMode="auto">
              <a:xfrm>
                <a:off x="3784600" y="3768725"/>
                <a:ext cx="101600" cy="74612"/>
              </a:xfrm>
              <a:custGeom>
                <a:avLst/>
                <a:gdLst>
                  <a:gd name="T0" fmla="*/ 468 w 492"/>
                  <a:gd name="T1" fmla="*/ 24 h 366"/>
                  <a:gd name="T2" fmla="*/ 384 w 492"/>
                  <a:gd name="T3" fmla="*/ 24 h 366"/>
                  <a:gd name="T4" fmla="*/ 186 w 492"/>
                  <a:gd name="T5" fmla="*/ 221 h 366"/>
                  <a:gd name="T6" fmla="*/ 108 w 492"/>
                  <a:gd name="T7" fmla="*/ 144 h 366"/>
                  <a:gd name="T8" fmla="*/ 24 w 492"/>
                  <a:gd name="T9" fmla="*/ 144 h 366"/>
                  <a:gd name="T10" fmla="*/ 24 w 492"/>
                  <a:gd name="T11" fmla="*/ 228 h 366"/>
                  <a:gd name="T12" fmla="*/ 144 w 492"/>
                  <a:gd name="T13" fmla="*/ 348 h 366"/>
                  <a:gd name="T14" fmla="*/ 186 w 492"/>
                  <a:gd name="T15" fmla="*/ 366 h 366"/>
                  <a:gd name="T16" fmla="*/ 228 w 492"/>
                  <a:gd name="T17" fmla="*/ 348 h 366"/>
                  <a:gd name="T18" fmla="*/ 468 w 492"/>
                  <a:gd name="T19" fmla="*/ 108 h 366"/>
                  <a:gd name="T20" fmla="*/ 468 w 492"/>
                  <a:gd name="T21" fmla="*/ 24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2" h="366">
                    <a:moveTo>
                      <a:pt x="468" y="24"/>
                    </a:moveTo>
                    <a:cubicBezTo>
                      <a:pt x="445" y="0"/>
                      <a:pt x="407" y="0"/>
                      <a:pt x="384" y="24"/>
                    </a:cubicBezTo>
                    <a:cubicBezTo>
                      <a:pt x="186" y="221"/>
                      <a:pt x="186" y="221"/>
                      <a:pt x="186" y="221"/>
                    </a:cubicBezTo>
                    <a:cubicBezTo>
                      <a:pt x="108" y="144"/>
                      <a:pt x="108" y="144"/>
                      <a:pt x="108" y="144"/>
                    </a:cubicBezTo>
                    <a:cubicBezTo>
                      <a:pt x="85" y="120"/>
                      <a:pt x="47" y="120"/>
                      <a:pt x="24" y="144"/>
                    </a:cubicBezTo>
                    <a:cubicBezTo>
                      <a:pt x="0" y="167"/>
                      <a:pt x="0" y="205"/>
                      <a:pt x="24" y="228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55" y="360"/>
                      <a:pt x="171" y="366"/>
                      <a:pt x="186" y="366"/>
                    </a:cubicBezTo>
                    <a:cubicBezTo>
                      <a:pt x="201" y="366"/>
                      <a:pt x="217" y="360"/>
                      <a:pt x="228" y="348"/>
                    </a:cubicBezTo>
                    <a:cubicBezTo>
                      <a:pt x="468" y="108"/>
                      <a:pt x="468" y="108"/>
                      <a:pt x="468" y="108"/>
                    </a:cubicBezTo>
                    <a:cubicBezTo>
                      <a:pt x="492" y="85"/>
                      <a:pt x="492" y="47"/>
                      <a:pt x="468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12"/>
              <p:cNvSpPr>
                <a:spLocks noEditPoints="1"/>
              </p:cNvSpPr>
              <p:nvPr/>
            </p:nvSpPr>
            <p:spPr bwMode="auto">
              <a:xfrm>
                <a:off x="3736975" y="3706813"/>
                <a:ext cx="198438" cy="198437"/>
              </a:xfrm>
              <a:custGeom>
                <a:avLst/>
                <a:gdLst>
                  <a:gd name="T0" fmla="*/ 480 w 964"/>
                  <a:gd name="T1" fmla="*/ 0 h 968"/>
                  <a:gd name="T2" fmla="*/ 0 w 964"/>
                  <a:gd name="T3" fmla="*/ 484 h 968"/>
                  <a:gd name="T4" fmla="*/ 480 w 964"/>
                  <a:gd name="T5" fmla="*/ 968 h 968"/>
                  <a:gd name="T6" fmla="*/ 964 w 964"/>
                  <a:gd name="T7" fmla="*/ 484 h 968"/>
                  <a:gd name="T8" fmla="*/ 480 w 964"/>
                  <a:gd name="T9" fmla="*/ 0 h 968"/>
                  <a:gd name="T10" fmla="*/ 480 w 964"/>
                  <a:gd name="T11" fmla="*/ 848 h 968"/>
                  <a:gd name="T12" fmla="*/ 120 w 964"/>
                  <a:gd name="T13" fmla="*/ 484 h 968"/>
                  <a:gd name="T14" fmla="*/ 480 w 964"/>
                  <a:gd name="T15" fmla="*/ 120 h 968"/>
                  <a:gd name="T16" fmla="*/ 844 w 964"/>
                  <a:gd name="T17" fmla="*/ 484 h 968"/>
                  <a:gd name="T18" fmla="*/ 480 w 964"/>
                  <a:gd name="T19" fmla="*/ 848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4" h="968">
                    <a:moveTo>
                      <a:pt x="480" y="0"/>
                    </a:moveTo>
                    <a:cubicBezTo>
                      <a:pt x="215" y="0"/>
                      <a:pt x="0" y="217"/>
                      <a:pt x="0" y="484"/>
                    </a:cubicBezTo>
                    <a:cubicBezTo>
                      <a:pt x="0" y="751"/>
                      <a:pt x="215" y="968"/>
                      <a:pt x="480" y="968"/>
                    </a:cubicBezTo>
                    <a:cubicBezTo>
                      <a:pt x="745" y="968"/>
                      <a:pt x="964" y="750"/>
                      <a:pt x="964" y="484"/>
                    </a:cubicBezTo>
                    <a:cubicBezTo>
                      <a:pt x="964" y="219"/>
                      <a:pt x="746" y="0"/>
                      <a:pt x="480" y="0"/>
                    </a:cubicBezTo>
                    <a:close/>
                    <a:moveTo>
                      <a:pt x="480" y="848"/>
                    </a:moveTo>
                    <a:cubicBezTo>
                      <a:pt x="281" y="848"/>
                      <a:pt x="120" y="685"/>
                      <a:pt x="120" y="484"/>
                    </a:cubicBezTo>
                    <a:cubicBezTo>
                      <a:pt x="120" y="283"/>
                      <a:pt x="281" y="120"/>
                      <a:pt x="480" y="120"/>
                    </a:cubicBezTo>
                    <a:cubicBezTo>
                      <a:pt x="677" y="120"/>
                      <a:pt x="844" y="287"/>
                      <a:pt x="844" y="484"/>
                    </a:cubicBezTo>
                    <a:cubicBezTo>
                      <a:pt x="844" y="681"/>
                      <a:pt x="677" y="848"/>
                      <a:pt x="480" y="8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9912263" y="3897569"/>
            <a:ext cx="1281512" cy="487738"/>
            <a:chOff x="9912263" y="3897569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3" name="Freeform 52"/>
            <p:cNvSpPr/>
            <p:nvPr/>
          </p:nvSpPr>
          <p:spPr>
            <a:xfrm flipH="1">
              <a:off x="9912263" y="3897569"/>
              <a:ext cx="1281512" cy="487738"/>
            </a:xfrm>
            <a:custGeom>
              <a:avLst/>
              <a:gdLst>
                <a:gd name="connsiteX0" fmla="*/ 1281512 w 1281512"/>
                <a:gd name="connsiteY0" fmla="*/ 0 h 487738"/>
                <a:gd name="connsiteX1" fmla="*/ 256995 w 1281512"/>
                <a:gd name="connsiteY1" fmla="*/ 0 h 487738"/>
                <a:gd name="connsiteX2" fmla="*/ 256995 w 1281512"/>
                <a:gd name="connsiteY2" fmla="*/ 1323 h 487738"/>
                <a:gd name="connsiteX3" fmla="*/ 243869 w 1281512"/>
                <a:gd name="connsiteY3" fmla="*/ 0 h 487738"/>
                <a:gd name="connsiteX4" fmla="*/ 0 w 1281512"/>
                <a:gd name="connsiteY4" fmla="*/ 243869 h 487738"/>
                <a:gd name="connsiteX5" fmla="*/ 243869 w 1281512"/>
                <a:gd name="connsiteY5" fmla="*/ 487738 h 487738"/>
                <a:gd name="connsiteX6" fmla="*/ 256995 w 1281512"/>
                <a:gd name="connsiteY6" fmla="*/ 486415 h 487738"/>
                <a:gd name="connsiteX7" fmla="*/ 256995 w 1281512"/>
                <a:gd name="connsiteY7" fmla="*/ 487737 h 487738"/>
                <a:gd name="connsiteX8" fmla="*/ 1281512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1281512" y="0"/>
                  </a:moveTo>
                  <a:lnTo>
                    <a:pt x="256995" y="0"/>
                  </a:lnTo>
                  <a:lnTo>
                    <a:pt x="256995" y="1323"/>
                  </a:lnTo>
                  <a:lnTo>
                    <a:pt x="243869" y="0"/>
                  </a:lnTo>
                  <a:cubicBezTo>
                    <a:pt x="109184" y="0"/>
                    <a:pt x="0" y="109184"/>
                    <a:pt x="0" y="243869"/>
                  </a:cubicBezTo>
                  <a:cubicBezTo>
                    <a:pt x="0" y="378554"/>
                    <a:pt x="109184" y="487738"/>
                    <a:pt x="243869" y="487738"/>
                  </a:cubicBezTo>
                  <a:lnTo>
                    <a:pt x="256995" y="486415"/>
                  </a:lnTo>
                  <a:lnTo>
                    <a:pt x="256995" y="487737"/>
                  </a:lnTo>
                  <a:lnTo>
                    <a:pt x="1281512" y="487737"/>
                  </a:lnTo>
                  <a:close/>
                </a:path>
              </a:pathLst>
            </a:custGeom>
            <a:solidFill>
              <a:srgbClr val="4FD0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0813249" y="4076466"/>
              <a:ext cx="273316" cy="129944"/>
              <a:chOff x="4254500" y="2100263"/>
              <a:chExt cx="1906588" cy="906463"/>
            </a:xfrm>
          </p:grpSpPr>
          <p:sp>
            <p:nvSpPr>
              <p:cNvPr id="41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283" y="860212"/>
            <a:ext cx="8975028" cy="5521746"/>
          </a:xfrm>
          <a:prstGeom prst="rect">
            <a:avLst/>
          </a:prstGeom>
        </p:spPr>
      </p:pic>
      <p:sp>
        <p:nvSpPr>
          <p:cNvPr id="2" name="Freeform 1"/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211960" y="1543243"/>
            <a:ext cx="5700304" cy="3554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Chart 15"/>
          <p:cNvGraphicFramePr/>
          <p:nvPr>
            <p:extLst>
              <p:ext uri="{D42A27DB-BD31-4B8C-83A1-F6EECF244321}">
                <p14:modId xmlns:p14="http://schemas.microsoft.com/office/powerpoint/2010/main" val="1972233813"/>
              </p:ext>
            </p:extLst>
          </p:nvPr>
        </p:nvGraphicFramePr>
        <p:xfrm>
          <a:off x="4775828" y="1796308"/>
          <a:ext cx="4572565" cy="3048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3" name="TextBox 102"/>
          <p:cNvSpPr txBox="1"/>
          <p:nvPr/>
        </p:nvSpPr>
        <p:spPr>
          <a:xfrm>
            <a:off x="646421" y="661959"/>
            <a:ext cx="3001668" cy="17235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2800" b="1" dirty="0">
                <a:solidFill>
                  <a:srgbClr val="FFFFFF"/>
                </a:solidFill>
                <a:latin typeface="+mj-lt"/>
              </a:rPr>
              <a:t>MADHAV ECOMMERCE SALES DASHBOARD</a:t>
            </a:r>
          </a:p>
        </p:txBody>
      </p:sp>
      <p:cxnSp>
        <p:nvCxnSpPr>
          <p:cNvPr id="105" name="Straight Connector 104"/>
          <p:cNvCxnSpPr/>
          <p:nvPr/>
        </p:nvCxnSpPr>
        <p:spPr>
          <a:xfrm>
            <a:off x="685686" y="263172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/>
          <p:cNvGrpSpPr/>
          <p:nvPr/>
        </p:nvGrpSpPr>
        <p:grpSpPr>
          <a:xfrm>
            <a:off x="8881068" y="3621085"/>
            <a:ext cx="414478" cy="197058"/>
            <a:chOff x="4254500" y="2100263"/>
            <a:chExt cx="1906588" cy="906463"/>
          </a:xfrm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221" y="1543243"/>
            <a:ext cx="5733140" cy="3617842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44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6" name="Freeform 45"/>
          <p:cNvSpPr/>
          <p:nvPr/>
        </p:nvSpPr>
        <p:spPr>
          <a:xfrm rot="2700000">
            <a:off x="11952378" y="6490444"/>
            <a:ext cx="514558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2009840" y="6633580"/>
            <a:ext cx="390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98549" y="2911555"/>
            <a:ext cx="3001668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1600" b="1" dirty="0">
                <a:solidFill>
                  <a:srgbClr val="FFFFFF"/>
                </a:solidFill>
                <a:latin typeface="Segoe UI "/>
              </a:rPr>
              <a:t>To track and analyze online sales performance across India for </a:t>
            </a:r>
            <a:r>
              <a:rPr lang="en-US" sz="1600" b="1" dirty="0" err="1">
                <a:solidFill>
                  <a:srgbClr val="FFFFFF"/>
                </a:solidFill>
                <a:latin typeface="Segoe UI "/>
              </a:rPr>
              <a:t>Madhav</a:t>
            </a:r>
            <a:r>
              <a:rPr lang="en-US" sz="1600" b="1" dirty="0">
                <a:solidFill>
                  <a:srgbClr val="FFFFFF"/>
                </a:solidFill>
                <a:latin typeface="Segoe UI "/>
              </a:rPr>
              <a:t> Store using a Power BI dashboard.</a:t>
            </a:r>
          </a:p>
        </p:txBody>
      </p:sp>
    </p:spTree>
    <p:extLst>
      <p:ext uri="{BB962C8B-B14F-4D97-AF65-F5344CB8AC3E}">
        <p14:creationId xmlns:p14="http://schemas.microsoft.com/office/powerpoint/2010/main" val="2420142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82" y="1076690"/>
            <a:ext cx="5225264" cy="2898144"/>
          </a:xfrm>
          <a:prstGeom prst="rect">
            <a:avLst/>
          </a:prstGeom>
        </p:spPr>
      </p:pic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1907930" y="4225309"/>
            <a:ext cx="2672862" cy="729029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Qtr1</a:t>
            </a:r>
            <a:endParaRPr lang="en-US" sz="4400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31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3" name="Freeform 32"/>
          <p:cNvSpPr/>
          <p:nvPr/>
        </p:nvSpPr>
        <p:spPr>
          <a:xfrm rot="2700000">
            <a:off x="11799978" y="6338044"/>
            <a:ext cx="514558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842" y="1076690"/>
            <a:ext cx="5504232" cy="3095613"/>
          </a:xfrm>
          <a:prstGeom prst="rect">
            <a:avLst/>
          </a:prstGeom>
        </p:spPr>
      </p:pic>
      <p:sp>
        <p:nvSpPr>
          <p:cNvPr id="36" name="Title 1"/>
          <p:cNvSpPr txBox="1">
            <a:spLocks/>
          </p:cNvSpPr>
          <p:nvPr/>
        </p:nvSpPr>
        <p:spPr>
          <a:xfrm>
            <a:off x="7414846" y="4225308"/>
            <a:ext cx="2672862" cy="7290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Qtr2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64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1907930" y="4225309"/>
            <a:ext cx="2672862" cy="729029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Qtr3</a:t>
            </a:r>
            <a:endParaRPr lang="en-US" sz="4400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31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3" name="Freeform 32"/>
          <p:cNvSpPr/>
          <p:nvPr/>
        </p:nvSpPr>
        <p:spPr>
          <a:xfrm rot="2700000">
            <a:off x="11799978" y="6338044"/>
            <a:ext cx="514558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7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7414846" y="4225308"/>
            <a:ext cx="2672862" cy="7290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Qtr4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523" y="1044739"/>
            <a:ext cx="5673794" cy="31805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746" y="1044740"/>
            <a:ext cx="5766846" cy="32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665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493811" y="165381"/>
            <a:ext cx="320440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Customer Insight </a:t>
            </a:r>
            <a:endParaRPr lang="en-US" sz="3200" b="1" dirty="0">
              <a:solidFill>
                <a:srgbClr val="30353F"/>
              </a:solidFill>
            </a:endParaRPr>
          </a:p>
        </p:txBody>
      </p:sp>
      <p:sp>
        <p:nvSpPr>
          <p:cNvPr id="1029" name="Rectangle 1028"/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9007801" y="4239789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60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 smtClean="0"/>
              <a:t>Sum of Quantity </a:t>
            </a:r>
          </a:p>
          <a:p>
            <a:pPr algn="ctr"/>
            <a:r>
              <a:rPr lang="en-US" sz="1400" dirty="0" smtClean="0"/>
              <a:t>by Category</a:t>
            </a:r>
            <a:endParaRPr lang="en-US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 smtClean="0"/>
              <a:t>Sum of Quantity</a:t>
            </a:r>
          </a:p>
          <a:p>
            <a:pPr algn="ctr"/>
            <a:r>
              <a:rPr lang="en-US" sz="1400" dirty="0" smtClean="0"/>
              <a:t> by </a:t>
            </a:r>
            <a:r>
              <a:rPr lang="en-US" sz="1400" dirty="0" err="1" smtClean="0"/>
              <a:t>PaymentMode</a:t>
            </a:r>
            <a:endParaRPr lang="en-US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 smtClean="0"/>
              <a:t>Sum of Amount by</a:t>
            </a:r>
          </a:p>
          <a:p>
            <a:pPr algn="ctr"/>
            <a:r>
              <a:rPr lang="en-US" sz="1400" dirty="0" smtClean="0"/>
              <a:t> Customer Name</a:t>
            </a:r>
            <a:endParaRPr lang="en-US" sz="1400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434" y="3436652"/>
            <a:ext cx="2971627" cy="2235796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2027" y="3351532"/>
            <a:ext cx="3228786" cy="234820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5489" y="3436652"/>
            <a:ext cx="3124234" cy="2246427"/>
          </a:xfrm>
          <a:prstGeom prst="rect">
            <a:avLst/>
          </a:prstGeom>
        </p:spPr>
      </p:pic>
      <p:sp>
        <p:nvSpPr>
          <p:cNvPr id="37" name="Title 1"/>
          <p:cNvSpPr txBox="1">
            <a:spLocks/>
          </p:cNvSpPr>
          <p:nvPr/>
        </p:nvSpPr>
        <p:spPr>
          <a:xfrm>
            <a:off x="543037" y="1108003"/>
            <a:ext cx="11250033" cy="16213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Top States by Frequency of Purchases: Maharashtra, Madhya Pradesh, Uttar Pradesh, and Gujarat.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Top Customers: </a:t>
            </a:r>
            <a:r>
              <a:rPr lang="en-US" sz="1800" dirty="0" err="1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Hativansh</a:t>
            </a: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800" dirty="0" err="1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Madhav</a:t>
            </a: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Madan Mohan, and Shiva.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Most Purchased Product Category: Clothing.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Highest Profit Month: November.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Top Sub-Categories by Profit: Printers, Bookcases, Sarees, Accessories, and Tables.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Preferred Payment Mode: 44% of transactions are Cash on Delivery (COD).</a:t>
            </a:r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76" y="246184"/>
            <a:ext cx="6450624" cy="734796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Sales Trends Over Time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14A87C3-3EFB-4722-BF0D-17138DEB6B2B}"/>
              </a:ext>
            </a:extLst>
          </p:cNvPr>
          <p:cNvGrpSpPr/>
          <p:nvPr/>
        </p:nvGrpSpPr>
        <p:grpSpPr>
          <a:xfrm>
            <a:off x="0" y="4954136"/>
            <a:ext cx="12192000" cy="1909138"/>
            <a:chOff x="0" y="4948862"/>
            <a:chExt cx="12192000" cy="1909138"/>
          </a:xfrm>
        </p:grpSpPr>
        <p:sp>
          <p:nvSpPr>
            <p:cNvPr id="5" name="Freeform: Shape 82">
              <a:extLst>
                <a:ext uri="{FF2B5EF4-FFF2-40B4-BE49-F238E27FC236}">
                  <a16:creationId xmlns:a16="http://schemas.microsoft.com/office/drawing/2014/main" id="{EC99197A-1F6B-4498-BD1A-1E735D7E4EB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Freeform: Shape 83">
              <a:extLst>
                <a:ext uri="{FF2B5EF4-FFF2-40B4-BE49-F238E27FC236}">
                  <a16:creationId xmlns:a16="http://schemas.microsoft.com/office/drawing/2014/main" id="{F9C80C8E-5A49-482B-8FB1-2FEACFCA5ACA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Title 1"/>
          <p:cNvSpPr txBox="1">
            <a:spLocks/>
          </p:cNvSpPr>
          <p:nvPr/>
        </p:nvSpPr>
        <p:spPr>
          <a:xfrm>
            <a:off x="474785" y="1836858"/>
            <a:ext cx="10840913" cy="29549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Freeform 8"/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10</a:t>
            </a:r>
            <a:endParaRPr lang="en-US" sz="14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5241" y="3123833"/>
            <a:ext cx="4614517" cy="2693062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402899" y="1244514"/>
            <a:ext cx="11250033" cy="22680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May, July, September, and December, the profit was lowest due to negative values</a:t>
            </a: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Key Financial Metrics for All Quarters: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Total </a:t>
            </a: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Amount: 432K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Total Quantity Sold: 5,615 units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Total Profit: 37K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Average Order Value (AOV): 121K</a:t>
            </a:r>
          </a:p>
          <a:p>
            <a:endParaRPr lang="en-US" sz="1800" dirty="0" smtClean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800" dirty="0">
              <a:solidFill>
                <a:srgbClr val="083D6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463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2420</TotalTime>
  <Words>699</Words>
  <Application>Microsoft Office PowerPoint</Application>
  <PresentationFormat>Widescreen</PresentationFormat>
  <Paragraphs>100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Century Gothic</vt:lpstr>
      <vt:lpstr>Segoe UI</vt:lpstr>
      <vt:lpstr>Segoe UI </vt:lpstr>
      <vt:lpstr>Segoe UI Light</vt:lpstr>
      <vt:lpstr>Office Theme</vt:lpstr>
      <vt:lpstr>PowerPoint Presentation</vt:lpstr>
      <vt:lpstr>Introduction</vt:lpstr>
      <vt:lpstr>Data Source </vt:lpstr>
      <vt:lpstr>Power BI Dashboard Overview</vt:lpstr>
      <vt:lpstr>PowerPoint Presentation</vt:lpstr>
      <vt:lpstr>For Qtr1</vt:lpstr>
      <vt:lpstr>For Qtr3</vt:lpstr>
      <vt:lpstr>PowerPoint Presentation</vt:lpstr>
      <vt:lpstr>Sales Trends Over Time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stphn</dc:creator>
  <cp:lastModifiedBy>Admin</cp:lastModifiedBy>
  <cp:revision>252</cp:revision>
  <dcterms:created xsi:type="dcterms:W3CDTF">2018-03-07T09:04:41Z</dcterms:created>
  <dcterms:modified xsi:type="dcterms:W3CDTF">2024-07-11T16:19:46Z</dcterms:modified>
</cp:coreProperties>
</file>